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60" r:id="rId2"/>
    <p:sldMasterId id="2147483672" r:id="rId3"/>
  </p:sldMasterIdLst>
  <p:notesMasterIdLst>
    <p:notesMasterId r:id="rId78"/>
  </p:notesMasterIdLst>
  <p:sldIdLst>
    <p:sldId id="267" r:id="rId4"/>
    <p:sldId id="299" r:id="rId5"/>
    <p:sldId id="257" r:id="rId6"/>
    <p:sldId id="326" r:id="rId7"/>
    <p:sldId id="272" r:id="rId8"/>
    <p:sldId id="399" r:id="rId9"/>
    <p:sldId id="398" r:id="rId10"/>
    <p:sldId id="268" r:id="rId11"/>
    <p:sldId id="400" r:id="rId12"/>
    <p:sldId id="401" r:id="rId13"/>
    <p:sldId id="287" r:id="rId14"/>
    <p:sldId id="403" r:id="rId15"/>
    <p:sldId id="338" r:id="rId16"/>
    <p:sldId id="404" r:id="rId17"/>
    <p:sldId id="284" r:id="rId18"/>
    <p:sldId id="327" r:id="rId19"/>
    <p:sldId id="405" r:id="rId20"/>
    <p:sldId id="407" r:id="rId21"/>
    <p:sldId id="397" r:id="rId22"/>
    <p:sldId id="408" r:id="rId23"/>
    <p:sldId id="409" r:id="rId24"/>
    <p:sldId id="410" r:id="rId25"/>
    <p:sldId id="411" r:id="rId26"/>
    <p:sldId id="415" r:id="rId27"/>
    <p:sldId id="416" r:id="rId28"/>
    <p:sldId id="417" r:id="rId29"/>
    <p:sldId id="412" r:id="rId30"/>
    <p:sldId id="414" r:id="rId31"/>
    <p:sldId id="418" r:id="rId32"/>
    <p:sldId id="419" r:id="rId33"/>
    <p:sldId id="420" r:id="rId34"/>
    <p:sldId id="396" r:id="rId35"/>
    <p:sldId id="275" r:id="rId36"/>
    <p:sldId id="329" r:id="rId37"/>
    <p:sldId id="372" r:id="rId38"/>
    <p:sldId id="378" r:id="rId39"/>
    <p:sldId id="290" r:id="rId40"/>
    <p:sldId id="334" r:id="rId41"/>
    <p:sldId id="328" r:id="rId42"/>
    <p:sldId id="337" r:id="rId43"/>
    <p:sldId id="339" r:id="rId44"/>
    <p:sldId id="391" r:id="rId45"/>
    <p:sldId id="323" r:id="rId46"/>
    <p:sldId id="325" r:id="rId47"/>
    <p:sldId id="322" r:id="rId48"/>
    <p:sldId id="392" r:id="rId49"/>
    <p:sldId id="340" r:id="rId50"/>
    <p:sldId id="289" r:id="rId51"/>
    <p:sldId id="361" r:id="rId52"/>
    <p:sldId id="300" r:id="rId53"/>
    <p:sldId id="366" r:id="rId54"/>
    <p:sldId id="364" r:id="rId55"/>
    <p:sldId id="363" r:id="rId56"/>
    <p:sldId id="367" r:id="rId57"/>
    <p:sldId id="368" r:id="rId58"/>
    <p:sldId id="370" r:id="rId59"/>
    <p:sldId id="371" r:id="rId60"/>
    <p:sldId id="373" r:id="rId61"/>
    <p:sldId id="374" r:id="rId62"/>
    <p:sldId id="375" r:id="rId63"/>
    <p:sldId id="379" r:id="rId64"/>
    <p:sldId id="380" r:id="rId65"/>
    <p:sldId id="382" r:id="rId66"/>
    <p:sldId id="383" r:id="rId67"/>
    <p:sldId id="384" r:id="rId68"/>
    <p:sldId id="385" r:id="rId69"/>
    <p:sldId id="386" r:id="rId70"/>
    <p:sldId id="387" r:id="rId71"/>
    <p:sldId id="388" r:id="rId72"/>
    <p:sldId id="389" r:id="rId73"/>
    <p:sldId id="390" r:id="rId74"/>
    <p:sldId id="358" r:id="rId75"/>
    <p:sldId id="359" r:id="rId76"/>
    <p:sldId id="356" r:id="rId77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ção Padrão" id="{DDC6F54E-76C5-4B77-91FA-E0C2A3EF821C}">
          <p14:sldIdLst>
            <p14:sldId id="267"/>
            <p14:sldId id="299"/>
            <p14:sldId id="257"/>
            <p14:sldId id="326"/>
            <p14:sldId id="272"/>
            <p14:sldId id="399"/>
            <p14:sldId id="398"/>
            <p14:sldId id="268"/>
            <p14:sldId id="400"/>
            <p14:sldId id="401"/>
            <p14:sldId id="287"/>
            <p14:sldId id="403"/>
            <p14:sldId id="338"/>
            <p14:sldId id="404"/>
            <p14:sldId id="284"/>
            <p14:sldId id="327"/>
            <p14:sldId id="405"/>
            <p14:sldId id="407"/>
            <p14:sldId id="397"/>
            <p14:sldId id="408"/>
            <p14:sldId id="409"/>
            <p14:sldId id="410"/>
            <p14:sldId id="411"/>
            <p14:sldId id="415"/>
            <p14:sldId id="416"/>
            <p14:sldId id="417"/>
            <p14:sldId id="412"/>
            <p14:sldId id="414"/>
            <p14:sldId id="418"/>
            <p14:sldId id="419"/>
            <p14:sldId id="420"/>
            <p14:sldId id="396"/>
            <p14:sldId id="275"/>
            <p14:sldId id="329"/>
            <p14:sldId id="372"/>
            <p14:sldId id="378"/>
            <p14:sldId id="290"/>
            <p14:sldId id="334"/>
            <p14:sldId id="328"/>
            <p14:sldId id="337"/>
            <p14:sldId id="339"/>
            <p14:sldId id="391"/>
            <p14:sldId id="323"/>
            <p14:sldId id="325"/>
            <p14:sldId id="322"/>
            <p14:sldId id="392"/>
            <p14:sldId id="340"/>
            <p14:sldId id="289"/>
          </p14:sldIdLst>
        </p14:section>
        <p14:section name="Exploratória Univariada" id="{45454901-2916-41F0-B788-C33206745683}">
          <p14:sldIdLst>
            <p14:sldId id="361"/>
            <p14:sldId id="300"/>
            <p14:sldId id="366"/>
            <p14:sldId id="364"/>
            <p14:sldId id="363"/>
            <p14:sldId id="367"/>
            <p14:sldId id="368"/>
            <p14:sldId id="370"/>
            <p14:sldId id="371"/>
            <p14:sldId id="373"/>
            <p14:sldId id="374"/>
            <p14:sldId id="375"/>
            <p14:sldId id="379"/>
            <p14:sldId id="380"/>
          </p14:sldIdLst>
        </p14:section>
        <p14:section name="Exploratória Bivariada" id="{AD9AE1E5-C46B-4D09-9D41-120E64233284}">
          <p14:sldIdLst>
            <p14:sldId id="382"/>
            <p14:sldId id="383"/>
            <p14:sldId id="384"/>
            <p14:sldId id="385"/>
            <p14:sldId id="386"/>
            <p14:sldId id="387"/>
            <p14:sldId id="388"/>
            <p14:sldId id="389"/>
            <p14:sldId id="390"/>
          </p14:sldIdLst>
        </p14:section>
        <p14:section name="Variáveis Removidas" id="{1D3E3792-116E-48CB-95DD-E5808211D1D0}">
          <p14:sldIdLst>
            <p14:sldId id="358"/>
            <p14:sldId id="359"/>
            <p14:sldId id="35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234" userDrawn="1">
          <p15:clr>
            <a:srgbClr val="A4A3A4"/>
          </p15:clr>
        </p15:guide>
        <p15:guide id="3" pos="2434" userDrawn="1">
          <p15:clr>
            <a:srgbClr val="A4A3A4"/>
          </p15:clr>
        </p15:guide>
        <p15:guide id="4" orient="horz" pos="1525" userDrawn="1">
          <p15:clr>
            <a:srgbClr val="A4A3A4"/>
          </p15:clr>
        </p15:guide>
        <p15:guide id="5" orient="horz" pos="2795" userDrawn="1">
          <p15:clr>
            <a:srgbClr val="A4A3A4"/>
          </p15:clr>
        </p15:guide>
        <p15:guide id="6" orient="horz" pos="3430" userDrawn="1">
          <p15:clr>
            <a:srgbClr val="A4A3A4"/>
          </p15:clr>
        </p15:guide>
        <p15:guide id="7" pos="499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34343"/>
    <a:srgbClr val="9BD9FF"/>
    <a:srgbClr val="CCECFF"/>
    <a:srgbClr val="6ADBD9"/>
    <a:srgbClr val="02BAB1"/>
    <a:srgbClr val="DDDDDD"/>
    <a:srgbClr val="66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3D74847-69D6-437F-B296-8D544F65F699}" v="7" dt="2021-10-14T23:32:33.246"/>
    <p1510:client id="{90C36410-AB4C-4847-881F-55A25EB115AA}" v="39" dt="2021-10-14T01:37:59.573"/>
    <p1510:client id="{C807A784-CB8F-4A74-AE3C-34A67D42C769}" v="32" dt="2021-10-14T23:19:47.01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enhum Estilo, Grade de Tabe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706" autoAdjust="0"/>
    <p:restoredTop sz="93134" autoAdjust="0"/>
  </p:normalViewPr>
  <p:slideViewPr>
    <p:cSldViewPr snapToGrid="0">
      <p:cViewPr varScale="1">
        <p:scale>
          <a:sx n="113" d="100"/>
          <a:sy n="113" d="100"/>
        </p:scale>
        <p:origin x="528" y="426"/>
      </p:cViewPr>
      <p:guideLst>
        <p:guide orient="horz" pos="2183"/>
        <p:guide pos="234"/>
        <p:guide pos="2434"/>
        <p:guide orient="horz" pos="1525"/>
        <p:guide orient="horz" pos="2795"/>
        <p:guide orient="horz" pos="3430"/>
        <p:guide pos="4997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84" Type="http://schemas.microsoft.com/office/2015/10/relationships/revisionInfo" Target="revisionInfo.xml"/><Relationship Id="rId16" Type="http://schemas.openxmlformats.org/officeDocument/2006/relationships/slide" Target="slides/slide13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74" Type="http://schemas.openxmlformats.org/officeDocument/2006/relationships/slide" Target="slides/slide71.xml"/><Relationship Id="rId79" Type="http://schemas.openxmlformats.org/officeDocument/2006/relationships/presProps" Target="presProps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82" Type="http://schemas.openxmlformats.org/officeDocument/2006/relationships/tableStyles" Target="tableStyles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77" Type="http://schemas.openxmlformats.org/officeDocument/2006/relationships/slide" Target="slides/slide74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80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83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notesMaster" Target="notesMasters/notesMaster1.xml"/><Relationship Id="rId81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stavo Sanches" userId="202e418ef9589a2f" providerId="Windows Live" clId="Web-{90C36410-AB4C-4847-881F-55A25EB115AA}"/>
    <pc:docChg chg="modSld">
      <pc:chgData name="Gustavo Sanches" userId="202e418ef9589a2f" providerId="Windows Live" clId="Web-{90C36410-AB4C-4847-881F-55A25EB115AA}" dt="2021-10-14T01:37:59.573" v="21" actId="20577"/>
      <pc:docMkLst>
        <pc:docMk/>
      </pc:docMkLst>
      <pc:sldChg chg="modSp">
        <pc:chgData name="Gustavo Sanches" userId="202e418ef9589a2f" providerId="Windows Live" clId="Web-{90C36410-AB4C-4847-881F-55A25EB115AA}" dt="2021-10-14T01:19:30.370" v="3" actId="20577"/>
        <pc:sldMkLst>
          <pc:docMk/>
          <pc:sldMk cId="2296442677" sldId="268"/>
        </pc:sldMkLst>
        <pc:spChg chg="mod">
          <ac:chgData name="Gustavo Sanches" userId="202e418ef9589a2f" providerId="Windows Live" clId="Web-{90C36410-AB4C-4847-881F-55A25EB115AA}" dt="2021-10-14T01:19:30.370" v="3" actId="20577"/>
          <ac:spMkLst>
            <pc:docMk/>
            <pc:sldMk cId="2296442677" sldId="268"/>
            <ac:spMk id="12" creationId="{17BD6BCE-F462-485D-9D0B-776FE951363B}"/>
          </ac:spMkLst>
        </pc:spChg>
      </pc:sldChg>
      <pc:sldChg chg="addSp delSp">
        <pc:chgData name="Gustavo Sanches" userId="202e418ef9589a2f" providerId="Windows Live" clId="Web-{90C36410-AB4C-4847-881F-55A25EB115AA}" dt="2021-10-14T01:18:57.682" v="1"/>
        <pc:sldMkLst>
          <pc:docMk/>
          <pc:sldMk cId="864902390" sldId="285"/>
        </pc:sldMkLst>
        <pc:spChg chg="add del">
          <ac:chgData name="Gustavo Sanches" userId="202e418ef9589a2f" providerId="Windows Live" clId="Web-{90C36410-AB4C-4847-881F-55A25EB115AA}" dt="2021-10-14T01:18:57.682" v="1"/>
          <ac:spMkLst>
            <pc:docMk/>
            <pc:sldMk cId="864902390" sldId="285"/>
            <ac:spMk id="19" creationId="{C7653D6A-8ACA-417F-AFF4-E33C10C3F7D1}"/>
          </ac:spMkLst>
        </pc:spChg>
      </pc:sldChg>
      <pc:sldChg chg="modSp">
        <pc:chgData name="Gustavo Sanches" userId="202e418ef9589a2f" providerId="Windows Live" clId="Web-{90C36410-AB4C-4847-881F-55A25EB115AA}" dt="2021-10-14T01:20:33.574" v="7" actId="20577"/>
        <pc:sldMkLst>
          <pc:docMk/>
          <pc:sldMk cId="3743652329" sldId="287"/>
        </pc:sldMkLst>
        <pc:spChg chg="mod">
          <ac:chgData name="Gustavo Sanches" userId="202e418ef9589a2f" providerId="Windows Live" clId="Web-{90C36410-AB4C-4847-881F-55A25EB115AA}" dt="2021-10-14T01:20:33.574" v="7" actId="20577"/>
          <ac:spMkLst>
            <pc:docMk/>
            <pc:sldMk cId="3743652329" sldId="287"/>
            <ac:spMk id="27" creationId="{6B77B00B-46BE-4304-8854-F63C7AC6E6E4}"/>
          </ac:spMkLst>
        </pc:spChg>
      </pc:sldChg>
      <pc:sldChg chg="modSp">
        <pc:chgData name="Gustavo Sanches" userId="202e418ef9589a2f" providerId="Windows Live" clId="Web-{90C36410-AB4C-4847-881F-55A25EB115AA}" dt="2021-10-14T01:37:59.573" v="21" actId="20577"/>
        <pc:sldMkLst>
          <pc:docMk/>
          <pc:sldMk cId="2715339146" sldId="323"/>
        </pc:sldMkLst>
        <pc:spChg chg="mod">
          <ac:chgData name="Gustavo Sanches" userId="202e418ef9589a2f" providerId="Windows Live" clId="Web-{90C36410-AB4C-4847-881F-55A25EB115AA}" dt="2021-10-14T01:37:59.573" v="21" actId="20577"/>
          <ac:spMkLst>
            <pc:docMk/>
            <pc:sldMk cId="2715339146" sldId="323"/>
            <ac:spMk id="10" creationId="{119A2CB7-B11C-4B81-8A8A-CC1F0A49AC96}"/>
          </ac:spMkLst>
        </pc:spChg>
      </pc:sldChg>
      <pc:sldChg chg="modSp">
        <pc:chgData name="Gustavo Sanches" userId="202e418ef9589a2f" providerId="Windows Live" clId="Web-{90C36410-AB4C-4847-881F-55A25EB115AA}" dt="2021-10-14T01:26:43.032" v="19" actId="20577"/>
        <pc:sldMkLst>
          <pc:docMk/>
          <pc:sldMk cId="1972556799" sldId="325"/>
        </pc:sldMkLst>
        <pc:spChg chg="mod">
          <ac:chgData name="Gustavo Sanches" userId="202e418ef9589a2f" providerId="Windows Live" clId="Web-{90C36410-AB4C-4847-881F-55A25EB115AA}" dt="2021-10-14T01:26:43.032" v="19" actId="20577"/>
          <ac:spMkLst>
            <pc:docMk/>
            <pc:sldMk cId="1972556799" sldId="325"/>
            <ac:spMk id="12" creationId="{E7B4FBFC-8624-418F-B800-6F6867DCDA25}"/>
          </ac:spMkLst>
        </pc:spChg>
      </pc:sldChg>
    </pc:docChg>
  </pc:docChgLst>
  <pc:docChgLst>
    <pc:chgData name="Gustavo Sanches" userId="202e418ef9589a2f" providerId="Windows Live" clId="Web-{C807A784-CB8F-4A74-AE3C-34A67D42C769}"/>
    <pc:docChg chg="modSld">
      <pc:chgData name="Gustavo Sanches" userId="202e418ef9589a2f" providerId="Windows Live" clId="Web-{C807A784-CB8F-4A74-AE3C-34A67D42C769}" dt="2021-10-14T23:19:47.015" v="17" actId="20577"/>
      <pc:docMkLst>
        <pc:docMk/>
      </pc:docMkLst>
      <pc:sldChg chg="modSp">
        <pc:chgData name="Gustavo Sanches" userId="202e418ef9589a2f" providerId="Windows Live" clId="Web-{C807A784-CB8F-4A74-AE3C-34A67D42C769}" dt="2021-10-14T23:19:47.015" v="17" actId="20577"/>
        <pc:sldMkLst>
          <pc:docMk/>
          <pc:sldMk cId="2715339146" sldId="323"/>
        </pc:sldMkLst>
        <pc:spChg chg="mod">
          <ac:chgData name="Gustavo Sanches" userId="202e418ef9589a2f" providerId="Windows Live" clId="Web-{C807A784-CB8F-4A74-AE3C-34A67D42C769}" dt="2021-10-14T23:19:47.015" v="17" actId="20577"/>
          <ac:spMkLst>
            <pc:docMk/>
            <pc:sldMk cId="2715339146" sldId="323"/>
            <ac:spMk id="3" creationId="{F6EC44CE-DCEF-4E56-A036-E963AC3A4E7B}"/>
          </ac:spMkLst>
        </pc:spChg>
      </pc:sldChg>
    </pc:docChg>
  </pc:docChgLst>
  <pc:docChgLst>
    <pc:chgData name="Gustavo Sanches" userId="202e418ef9589a2f" providerId="Windows Live" clId="Web-{33D74847-69D6-437F-B296-8D544F65F699}"/>
    <pc:docChg chg="modSld">
      <pc:chgData name="Gustavo Sanches" userId="202e418ef9589a2f" providerId="Windows Live" clId="Web-{33D74847-69D6-437F-B296-8D544F65F699}" dt="2021-10-14T23:32:31.856" v="5" actId="20577"/>
      <pc:docMkLst>
        <pc:docMk/>
      </pc:docMkLst>
      <pc:sldChg chg="modSp">
        <pc:chgData name="Gustavo Sanches" userId="202e418ef9589a2f" providerId="Windows Live" clId="Web-{33D74847-69D6-437F-B296-8D544F65F699}" dt="2021-10-14T23:32:31.856" v="5" actId="20577"/>
        <pc:sldMkLst>
          <pc:docMk/>
          <pc:sldMk cId="0" sldId="267"/>
        </pc:sldMkLst>
        <pc:spChg chg="mod">
          <ac:chgData name="Gustavo Sanches" userId="202e418ef9589a2f" providerId="Windows Live" clId="Web-{33D74847-69D6-437F-B296-8D544F65F699}" dt="2021-10-14T23:32:31.856" v="5" actId="20577"/>
          <ac:spMkLst>
            <pc:docMk/>
            <pc:sldMk cId="0" sldId="267"/>
            <ac:spMk id="64" creationId="{00000000-0000-0000-0000-000000000000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AEAD979-5050-459E-BD3C-ECAFA3F49A82}" type="doc">
      <dgm:prSet loTypeId="urn:microsoft.com/office/officeart/2005/8/layout/l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CB34E814-D2CB-498C-9534-11C171E4A6F8}">
      <dgm:prSet phldrT="[Texto]" custT="1"/>
      <dgm:spPr>
        <a:solidFill>
          <a:srgbClr val="02BAB1"/>
        </a:solidFill>
      </dgm:spPr>
      <dgm:t>
        <a:bodyPr/>
        <a:lstStyle/>
        <a:p>
          <a:r>
            <a:rPr lang="pt-BR" sz="12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Planejamento</a:t>
          </a:r>
        </a:p>
      </dgm:t>
    </dgm:pt>
    <dgm:pt modelId="{3C5C26F8-5E2E-428A-A923-9A79D4B59306}" type="parTrans" cxnId="{410E58F5-F9C0-4E3D-8CAB-6E47A51F42D4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6BED35DB-5AAF-4458-A990-88AD60814EAC}" type="sibTrans" cxnId="{410E58F5-F9C0-4E3D-8CAB-6E47A51F42D4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F329120C-BED4-4DA7-B3EA-E3186842C2C1}">
      <dgm:prSet phldrT="[Texto]" custT="1"/>
      <dgm:spPr>
        <a:solidFill>
          <a:srgbClr val="DDDDDD"/>
        </a:solidFill>
      </dgm:spPr>
      <dgm:t>
        <a:bodyPr/>
        <a:lstStyle/>
        <a:p>
          <a:r>
            <a:rPr lang="pt-BR" sz="12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Análise Exploratória</a:t>
          </a:r>
        </a:p>
      </dgm:t>
    </dgm:pt>
    <dgm:pt modelId="{854268E7-5E51-4913-BDA1-BB438156D8DA}" type="parTrans" cxnId="{38215091-779E-45CF-8968-7E494B93AA74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D3EE7117-ED33-445A-9FEE-47C841E09875}" type="sibTrans" cxnId="{38215091-779E-45CF-8968-7E494B93AA74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18F66188-C4C0-4FEA-A5FF-C614B8E66967}">
      <dgm:prSet phldrT="[Texto]" custT="1"/>
      <dgm:spPr>
        <a:solidFill>
          <a:srgbClr val="DDDDDD"/>
        </a:solidFill>
      </dgm:spPr>
      <dgm:t>
        <a:bodyPr/>
        <a:lstStyle/>
        <a:p>
          <a:r>
            <a:rPr lang="pt-BR" sz="12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Modelagem Estatística Tradicional</a:t>
          </a:r>
        </a:p>
      </dgm:t>
    </dgm:pt>
    <dgm:pt modelId="{FE5E213A-1C5E-4791-962C-8B0E11936695}" type="parTrans" cxnId="{2A5129E5-75F7-49E2-BA45-7ABDB4267803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F9EF31C3-1A83-4AEA-AC03-E3C12134BA6C}" type="sibTrans" cxnId="{2A5129E5-75F7-49E2-BA45-7ABDB4267803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9781E78F-806E-444C-9E3A-7311D41329AA}">
      <dgm:prSet phldrT="[Texto]" custT="1"/>
      <dgm:spPr>
        <a:solidFill>
          <a:srgbClr val="DDDDDD"/>
        </a:solidFill>
      </dgm:spPr>
      <dgm:t>
        <a:bodyPr/>
        <a:lstStyle/>
        <a:p>
          <a:r>
            <a:rPr lang="pt-BR" sz="12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Conclusões Preliminares</a:t>
          </a:r>
        </a:p>
      </dgm:t>
    </dgm:pt>
    <dgm:pt modelId="{B33A90B9-28B1-4669-BD5E-A4159B2F07CA}" type="parTrans" cxnId="{759903D8-00FC-459F-A6F0-C5DADE14D3E3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9E834171-4910-4700-8D54-AED2B760CFC1}" type="sibTrans" cxnId="{759903D8-00FC-459F-A6F0-C5DADE14D3E3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75CE5DE3-BFB2-4B59-9A0D-3A68ACDAA251}">
      <dgm:prSet phldrT="[Texto]" custT="1"/>
      <dgm:spPr>
        <a:solidFill>
          <a:srgbClr val="DDDDDD"/>
        </a:solidFill>
      </dgm:spPr>
      <dgm:t>
        <a:bodyPr/>
        <a:lstStyle/>
        <a:p>
          <a:r>
            <a:rPr lang="pt-BR" sz="12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Algoritmos de Inteligência Artificial</a:t>
          </a:r>
        </a:p>
      </dgm:t>
    </dgm:pt>
    <dgm:pt modelId="{36808FBB-181F-4BFA-9932-72E6938514E1}" type="parTrans" cxnId="{5B9D40E1-3FF9-4FCA-BD96-544CDF008EF6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CDC90115-5595-4C3F-B3D3-8EE77E543539}" type="sibTrans" cxnId="{5B9D40E1-3FF9-4FCA-BD96-544CDF008EF6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29B44EB9-1EBF-4F5E-A671-279A21792503}" type="pres">
      <dgm:prSet presAssocID="{4AEAD979-5050-459E-BD3C-ECAFA3F49A82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59D46D7C-1D49-48EE-8E27-460670D65832}" type="pres">
      <dgm:prSet presAssocID="{CB34E814-D2CB-498C-9534-11C171E4A6F8}" presName="horFlow" presStyleCnt="0"/>
      <dgm:spPr/>
    </dgm:pt>
    <dgm:pt modelId="{2BE19EB6-D866-42A8-B4F8-49C4A18BE19A}" type="pres">
      <dgm:prSet presAssocID="{CB34E814-D2CB-498C-9534-11C171E4A6F8}" presName="bigChev" presStyleLbl="node1" presStyleIdx="0" presStyleCnt="1"/>
      <dgm:spPr/>
    </dgm:pt>
    <dgm:pt modelId="{D7E369B1-C1FF-48E4-9312-5FF7F64A6630}" type="pres">
      <dgm:prSet presAssocID="{854268E7-5E51-4913-BDA1-BB438156D8DA}" presName="parTrans" presStyleCnt="0"/>
      <dgm:spPr/>
    </dgm:pt>
    <dgm:pt modelId="{AB221D9A-7F37-4CAE-AD4A-F7B2EE76FEFF}" type="pres">
      <dgm:prSet presAssocID="{F329120C-BED4-4DA7-B3EA-E3186842C2C1}" presName="node" presStyleLbl="alignAccFollowNode1" presStyleIdx="0" presStyleCnt="4">
        <dgm:presLayoutVars>
          <dgm:bulletEnabled val="1"/>
        </dgm:presLayoutVars>
      </dgm:prSet>
      <dgm:spPr/>
    </dgm:pt>
    <dgm:pt modelId="{2769EE9E-A8E4-438A-84A0-4AAFB0A6BEA7}" type="pres">
      <dgm:prSet presAssocID="{D3EE7117-ED33-445A-9FEE-47C841E09875}" presName="sibTrans" presStyleCnt="0"/>
      <dgm:spPr/>
    </dgm:pt>
    <dgm:pt modelId="{3C02ABC0-7D33-441C-AC29-602574AACD69}" type="pres">
      <dgm:prSet presAssocID="{18F66188-C4C0-4FEA-A5FF-C614B8E66967}" presName="node" presStyleLbl="alignAccFollowNode1" presStyleIdx="1" presStyleCnt="4">
        <dgm:presLayoutVars>
          <dgm:bulletEnabled val="1"/>
        </dgm:presLayoutVars>
      </dgm:prSet>
      <dgm:spPr/>
    </dgm:pt>
    <dgm:pt modelId="{99F4903A-E4A0-4F22-8D7E-EC2F148B1BF6}" type="pres">
      <dgm:prSet presAssocID="{F9EF31C3-1A83-4AEA-AC03-E3C12134BA6C}" presName="sibTrans" presStyleCnt="0"/>
      <dgm:spPr/>
    </dgm:pt>
    <dgm:pt modelId="{5911DBFA-F4D6-4978-B5B3-9802DED67E7B}" type="pres">
      <dgm:prSet presAssocID="{75CE5DE3-BFB2-4B59-9A0D-3A68ACDAA251}" presName="node" presStyleLbl="alignAccFollowNode1" presStyleIdx="2" presStyleCnt="4">
        <dgm:presLayoutVars>
          <dgm:bulletEnabled val="1"/>
        </dgm:presLayoutVars>
      </dgm:prSet>
      <dgm:spPr/>
    </dgm:pt>
    <dgm:pt modelId="{D740A910-8DA6-44F8-8ED7-0C498947549E}" type="pres">
      <dgm:prSet presAssocID="{CDC90115-5595-4C3F-B3D3-8EE77E543539}" presName="sibTrans" presStyleCnt="0"/>
      <dgm:spPr/>
    </dgm:pt>
    <dgm:pt modelId="{09080E76-2DC4-4372-84BC-05C05B395057}" type="pres">
      <dgm:prSet presAssocID="{9781E78F-806E-444C-9E3A-7311D41329AA}" presName="node" presStyleLbl="alignAccFollowNode1" presStyleIdx="3" presStyleCnt="4">
        <dgm:presLayoutVars>
          <dgm:bulletEnabled val="1"/>
        </dgm:presLayoutVars>
      </dgm:prSet>
      <dgm:spPr/>
    </dgm:pt>
  </dgm:ptLst>
  <dgm:cxnLst>
    <dgm:cxn modelId="{499C5C36-2A67-400D-8F52-F13ABA1E38E7}" type="presOf" srcId="{18F66188-C4C0-4FEA-A5FF-C614B8E66967}" destId="{3C02ABC0-7D33-441C-AC29-602574AACD69}" srcOrd="0" destOrd="0" presId="urn:microsoft.com/office/officeart/2005/8/layout/lProcess3"/>
    <dgm:cxn modelId="{4203DF59-D3CE-4B01-9FA8-047D2F13B83D}" type="presOf" srcId="{CB34E814-D2CB-498C-9534-11C171E4A6F8}" destId="{2BE19EB6-D866-42A8-B4F8-49C4A18BE19A}" srcOrd="0" destOrd="0" presId="urn:microsoft.com/office/officeart/2005/8/layout/lProcess3"/>
    <dgm:cxn modelId="{654D2283-A471-44C4-BA88-EE56C385C007}" type="presOf" srcId="{75CE5DE3-BFB2-4B59-9A0D-3A68ACDAA251}" destId="{5911DBFA-F4D6-4978-B5B3-9802DED67E7B}" srcOrd="0" destOrd="0" presId="urn:microsoft.com/office/officeart/2005/8/layout/lProcess3"/>
    <dgm:cxn modelId="{07434C84-C7DC-4954-95F4-1F0E4A4AFD38}" type="presOf" srcId="{9781E78F-806E-444C-9E3A-7311D41329AA}" destId="{09080E76-2DC4-4372-84BC-05C05B395057}" srcOrd="0" destOrd="0" presId="urn:microsoft.com/office/officeart/2005/8/layout/lProcess3"/>
    <dgm:cxn modelId="{38215091-779E-45CF-8968-7E494B93AA74}" srcId="{CB34E814-D2CB-498C-9534-11C171E4A6F8}" destId="{F329120C-BED4-4DA7-B3EA-E3186842C2C1}" srcOrd="0" destOrd="0" parTransId="{854268E7-5E51-4913-BDA1-BB438156D8DA}" sibTransId="{D3EE7117-ED33-445A-9FEE-47C841E09875}"/>
    <dgm:cxn modelId="{759903D8-00FC-459F-A6F0-C5DADE14D3E3}" srcId="{CB34E814-D2CB-498C-9534-11C171E4A6F8}" destId="{9781E78F-806E-444C-9E3A-7311D41329AA}" srcOrd="3" destOrd="0" parTransId="{B33A90B9-28B1-4669-BD5E-A4159B2F07CA}" sibTransId="{9E834171-4910-4700-8D54-AED2B760CFC1}"/>
    <dgm:cxn modelId="{5B9D40E1-3FF9-4FCA-BD96-544CDF008EF6}" srcId="{CB34E814-D2CB-498C-9534-11C171E4A6F8}" destId="{75CE5DE3-BFB2-4B59-9A0D-3A68ACDAA251}" srcOrd="2" destOrd="0" parTransId="{36808FBB-181F-4BFA-9932-72E6938514E1}" sibTransId="{CDC90115-5595-4C3F-B3D3-8EE77E543539}"/>
    <dgm:cxn modelId="{2A5129E5-75F7-49E2-BA45-7ABDB4267803}" srcId="{CB34E814-D2CB-498C-9534-11C171E4A6F8}" destId="{18F66188-C4C0-4FEA-A5FF-C614B8E66967}" srcOrd="1" destOrd="0" parTransId="{FE5E213A-1C5E-4791-962C-8B0E11936695}" sibTransId="{F9EF31C3-1A83-4AEA-AC03-E3C12134BA6C}"/>
    <dgm:cxn modelId="{83F767E8-FD4F-4326-ABC0-CB82F8F4AE0E}" type="presOf" srcId="{F329120C-BED4-4DA7-B3EA-E3186842C2C1}" destId="{AB221D9A-7F37-4CAE-AD4A-F7B2EE76FEFF}" srcOrd="0" destOrd="0" presId="urn:microsoft.com/office/officeart/2005/8/layout/lProcess3"/>
    <dgm:cxn modelId="{E4E72FF5-5750-4B94-9BD4-E7394FA9A7F4}" type="presOf" srcId="{4AEAD979-5050-459E-BD3C-ECAFA3F49A82}" destId="{29B44EB9-1EBF-4F5E-A671-279A21792503}" srcOrd="0" destOrd="0" presId="urn:microsoft.com/office/officeart/2005/8/layout/lProcess3"/>
    <dgm:cxn modelId="{410E58F5-F9C0-4E3D-8CAB-6E47A51F42D4}" srcId="{4AEAD979-5050-459E-BD3C-ECAFA3F49A82}" destId="{CB34E814-D2CB-498C-9534-11C171E4A6F8}" srcOrd="0" destOrd="0" parTransId="{3C5C26F8-5E2E-428A-A923-9A79D4B59306}" sibTransId="{6BED35DB-5AAF-4458-A990-88AD60814EAC}"/>
    <dgm:cxn modelId="{2E610064-D98B-4DB9-98A4-AC94ABC5D50F}" type="presParOf" srcId="{29B44EB9-1EBF-4F5E-A671-279A21792503}" destId="{59D46D7C-1D49-48EE-8E27-460670D65832}" srcOrd="0" destOrd="0" presId="urn:microsoft.com/office/officeart/2005/8/layout/lProcess3"/>
    <dgm:cxn modelId="{FBF2B4F6-924D-4AFC-B1A3-DF0B1EE5A8F9}" type="presParOf" srcId="{59D46D7C-1D49-48EE-8E27-460670D65832}" destId="{2BE19EB6-D866-42A8-B4F8-49C4A18BE19A}" srcOrd="0" destOrd="0" presId="urn:microsoft.com/office/officeart/2005/8/layout/lProcess3"/>
    <dgm:cxn modelId="{0BFBD177-23C7-447F-8FB6-CF1801E36F84}" type="presParOf" srcId="{59D46D7C-1D49-48EE-8E27-460670D65832}" destId="{D7E369B1-C1FF-48E4-9312-5FF7F64A6630}" srcOrd="1" destOrd="0" presId="urn:microsoft.com/office/officeart/2005/8/layout/lProcess3"/>
    <dgm:cxn modelId="{A3A29511-C3A1-4840-B516-3A298130FB0D}" type="presParOf" srcId="{59D46D7C-1D49-48EE-8E27-460670D65832}" destId="{AB221D9A-7F37-4CAE-AD4A-F7B2EE76FEFF}" srcOrd="2" destOrd="0" presId="urn:microsoft.com/office/officeart/2005/8/layout/lProcess3"/>
    <dgm:cxn modelId="{A53F8148-49C9-49E9-95E7-ED2EBCBFF788}" type="presParOf" srcId="{59D46D7C-1D49-48EE-8E27-460670D65832}" destId="{2769EE9E-A8E4-438A-84A0-4AAFB0A6BEA7}" srcOrd="3" destOrd="0" presId="urn:microsoft.com/office/officeart/2005/8/layout/lProcess3"/>
    <dgm:cxn modelId="{E7AABAF3-A340-4382-90F1-5F77FA1E1311}" type="presParOf" srcId="{59D46D7C-1D49-48EE-8E27-460670D65832}" destId="{3C02ABC0-7D33-441C-AC29-602574AACD69}" srcOrd="4" destOrd="0" presId="urn:microsoft.com/office/officeart/2005/8/layout/lProcess3"/>
    <dgm:cxn modelId="{EAC752ED-3229-421F-87E9-72A0FEC8F39D}" type="presParOf" srcId="{59D46D7C-1D49-48EE-8E27-460670D65832}" destId="{99F4903A-E4A0-4F22-8D7E-EC2F148B1BF6}" srcOrd="5" destOrd="0" presId="urn:microsoft.com/office/officeart/2005/8/layout/lProcess3"/>
    <dgm:cxn modelId="{0E4B8075-5B2F-4A52-A35E-6955962EDFB4}" type="presParOf" srcId="{59D46D7C-1D49-48EE-8E27-460670D65832}" destId="{5911DBFA-F4D6-4978-B5B3-9802DED67E7B}" srcOrd="6" destOrd="0" presId="urn:microsoft.com/office/officeart/2005/8/layout/lProcess3"/>
    <dgm:cxn modelId="{067D256C-6602-4BD3-A68F-755E9CDA1173}" type="presParOf" srcId="{59D46D7C-1D49-48EE-8E27-460670D65832}" destId="{D740A910-8DA6-44F8-8ED7-0C498947549E}" srcOrd="7" destOrd="0" presId="urn:microsoft.com/office/officeart/2005/8/layout/lProcess3"/>
    <dgm:cxn modelId="{FCD472C3-A702-4399-A205-4DEFCE1600B1}" type="presParOf" srcId="{59D46D7C-1D49-48EE-8E27-460670D65832}" destId="{09080E76-2DC4-4372-84BC-05C05B395057}" srcOrd="8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AEAD979-5050-459E-BD3C-ECAFA3F49A82}" type="doc">
      <dgm:prSet loTypeId="urn:microsoft.com/office/officeart/2005/8/layout/l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CB34E814-D2CB-498C-9534-11C171E4A6F8}">
      <dgm:prSet phldrT="[Texto]" custT="1"/>
      <dgm:spPr>
        <a:solidFill>
          <a:srgbClr val="DDDDDD"/>
        </a:solidFill>
      </dgm:spPr>
      <dgm:t>
        <a:bodyPr/>
        <a:lstStyle/>
        <a:p>
          <a:r>
            <a:rPr lang="pt-BR" sz="12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Planejamento</a:t>
          </a:r>
        </a:p>
      </dgm:t>
    </dgm:pt>
    <dgm:pt modelId="{3C5C26F8-5E2E-428A-A923-9A79D4B59306}" type="parTrans" cxnId="{410E58F5-F9C0-4E3D-8CAB-6E47A51F42D4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6BED35DB-5AAF-4458-A990-88AD60814EAC}" type="sibTrans" cxnId="{410E58F5-F9C0-4E3D-8CAB-6E47A51F42D4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F329120C-BED4-4DA7-B3EA-E3186842C2C1}">
      <dgm:prSet phldrT="[Texto]" custT="1"/>
      <dgm:spPr>
        <a:solidFill>
          <a:srgbClr val="6ADBD9">
            <a:alpha val="89804"/>
          </a:srgbClr>
        </a:solidFill>
      </dgm:spPr>
      <dgm:t>
        <a:bodyPr/>
        <a:lstStyle/>
        <a:p>
          <a:r>
            <a:rPr lang="pt-BR" sz="12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Análise Exploratória</a:t>
          </a:r>
        </a:p>
      </dgm:t>
    </dgm:pt>
    <dgm:pt modelId="{854268E7-5E51-4913-BDA1-BB438156D8DA}" type="parTrans" cxnId="{38215091-779E-45CF-8968-7E494B93AA74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D3EE7117-ED33-445A-9FEE-47C841E09875}" type="sibTrans" cxnId="{38215091-779E-45CF-8968-7E494B93AA74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18F66188-C4C0-4FEA-A5FF-C614B8E66967}">
      <dgm:prSet phldrT="[Texto]" custT="1"/>
      <dgm:spPr>
        <a:solidFill>
          <a:srgbClr val="DDDDDD">
            <a:alpha val="89804"/>
          </a:srgbClr>
        </a:solidFill>
      </dgm:spPr>
      <dgm:t>
        <a:bodyPr/>
        <a:lstStyle/>
        <a:p>
          <a:r>
            <a:rPr lang="pt-BR" sz="12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Modelagem Estatística Tradicional</a:t>
          </a:r>
        </a:p>
      </dgm:t>
    </dgm:pt>
    <dgm:pt modelId="{FE5E213A-1C5E-4791-962C-8B0E11936695}" type="parTrans" cxnId="{2A5129E5-75F7-49E2-BA45-7ABDB4267803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F9EF31C3-1A83-4AEA-AC03-E3C12134BA6C}" type="sibTrans" cxnId="{2A5129E5-75F7-49E2-BA45-7ABDB4267803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9781E78F-806E-444C-9E3A-7311D41329AA}">
      <dgm:prSet phldrT="[Texto]" custT="1"/>
      <dgm:spPr>
        <a:solidFill>
          <a:srgbClr val="DDDDDD">
            <a:alpha val="90000"/>
          </a:srgbClr>
        </a:solidFill>
      </dgm:spPr>
      <dgm:t>
        <a:bodyPr/>
        <a:lstStyle/>
        <a:p>
          <a:r>
            <a:rPr lang="pt-BR" sz="12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Conclusões Preliminares</a:t>
          </a:r>
        </a:p>
      </dgm:t>
    </dgm:pt>
    <dgm:pt modelId="{B33A90B9-28B1-4669-BD5E-A4159B2F07CA}" type="parTrans" cxnId="{759903D8-00FC-459F-A6F0-C5DADE14D3E3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9E834171-4910-4700-8D54-AED2B760CFC1}" type="sibTrans" cxnId="{759903D8-00FC-459F-A6F0-C5DADE14D3E3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75CE5DE3-BFB2-4B59-9A0D-3A68ACDAA251}">
      <dgm:prSet phldrT="[Texto]" custT="1"/>
      <dgm:spPr>
        <a:solidFill>
          <a:srgbClr val="DDDDDD">
            <a:alpha val="89804"/>
          </a:srgbClr>
        </a:solidFill>
      </dgm:spPr>
      <dgm:t>
        <a:bodyPr/>
        <a:lstStyle/>
        <a:p>
          <a:r>
            <a:rPr lang="pt-BR" sz="12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Algoritmos de Inteligência Artificial</a:t>
          </a:r>
        </a:p>
      </dgm:t>
    </dgm:pt>
    <dgm:pt modelId="{36808FBB-181F-4BFA-9932-72E6938514E1}" type="parTrans" cxnId="{5B9D40E1-3FF9-4FCA-BD96-544CDF008EF6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CDC90115-5595-4C3F-B3D3-8EE77E543539}" type="sibTrans" cxnId="{5B9D40E1-3FF9-4FCA-BD96-544CDF008EF6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29B44EB9-1EBF-4F5E-A671-279A21792503}" type="pres">
      <dgm:prSet presAssocID="{4AEAD979-5050-459E-BD3C-ECAFA3F49A82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59D46D7C-1D49-48EE-8E27-460670D65832}" type="pres">
      <dgm:prSet presAssocID="{CB34E814-D2CB-498C-9534-11C171E4A6F8}" presName="horFlow" presStyleCnt="0"/>
      <dgm:spPr/>
    </dgm:pt>
    <dgm:pt modelId="{2BE19EB6-D866-42A8-B4F8-49C4A18BE19A}" type="pres">
      <dgm:prSet presAssocID="{CB34E814-D2CB-498C-9534-11C171E4A6F8}" presName="bigChev" presStyleLbl="node1" presStyleIdx="0" presStyleCnt="1"/>
      <dgm:spPr/>
    </dgm:pt>
    <dgm:pt modelId="{D7E369B1-C1FF-48E4-9312-5FF7F64A6630}" type="pres">
      <dgm:prSet presAssocID="{854268E7-5E51-4913-BDA1-BB438156D8DA}" presName="parTrans" presStyleCnt="0"/>
      <dgm:spPr/>
    </dgm:pt>
    <dgm:pt modelId="{AB221D9A-7F37-4CAE-AD4A-F7B2EE76FEFF}" type="pres">
      <dgm:prSet presAssocID="{F329120C-BED4-4DA7-B3EA-E3186842C2C1}" presName="node" presStyleLbl="alignAccFollowNode1" presStyleIdx="0" presStyleCnt="4">
        <dgm:presLayoutVars>
          <dgm:bulletEnabled val="1"/>
        </dgm:presLayoutVars>
      </dgm:prSet>
      <dgm:spPr/>
    </dgm:pt>
    <dgm:pt modelId="{2769EE9E-A8E4-438A-84A0-4AAFB0A6BEA7}" type="pres">
      <dgm:prSet presAssocID="{D3EE7117-ED33-445A-9FEE-47C841E09875}" presName="sibTrans" presStyleCnt="0"/>
      <dgm:spPr/>
    </dgm:pt>
    <dgm:pt modelId="{3C02ABC0-7D33-441C-AC29-602574AACD69}" type="pres">
      <dgm:prSet presAssocID="{18F66188-C4C0-4FEA-A5FF-C614B8E66967}" presName="node" presStyleLbl="alignAccFollowNode1" presStyleIdx="1" presStyleCnt="4">
        <dgm:presLayoutVars>
          <dgm:bulletEnabled val="1"/>
        </dgm:presLayoutVars>
      </dgm:prSet>
      <dgm:spPr/>
    </dgm:pt>
    <dgm:pt modelId="{99F4903A-E4A0-4F22-8D7E-EC2F148B1BF6}" type="pres">
      <dgm:prSet presAssocID="{F9EF31C3-1A83-4AEA-AC03-E3C12134BA6C}" presName="sibTrans" presStyleCnt="0"/>
      <dgm:spPr/>
    </dgm:pt>
    <dgm:pt modelId="{5911DBFA-F4D6-4978-B5B3-9802DED67E7B}" type="pres">
      <dgm:prSet presAssocID="{75CE5DE3-BFB2-4B59-9A0D-3A68ACDAA251}" presName="node" presStyleLbl="alignAccFollowNode1" presStyleIdx="2" presStyleCnt="4">
        <dgm:presLayoutVars>
          <dgm:bulletEnabled val="1"/>
        </dgm:presLayoutVars>
      </dgm:prSet>
      <dgm:spPr/>
    </dgm:pt>
    <dgm:pt modelId="{D740A910-8DA6-44F8-8ED7-0C498947549E}" type="pres">
      <dgm:prSet presAssocID="{CDC90115-5595-4C3F-B3D3-8EE77E543539}" presName="sibTrans" presStyleCnt="0"/>
      <dgm:spPr/>
    </dgm:pt>
    <dgm:pt modelId="{09080E76-2DC4-4372-84BC-05C05B395057}" type="pres">
      <dgm:prSet presAssocID="{9781E78F-806E-444C-9E3A-7311D41329AA}" presName="node" presStyleLbl="alignAccFollowNode1" presStyleIdx="3" presStyleCnt="4">
        <dgm:presLayoutVars>
          <dgm:bulletEnabled val="1"/>
        </dgm:presLayoutVars>
      </dgm:prSet>
      <dgm:spPr/>
    </dgm:pt>
  </dgm:ptLst>
  <dgm:cxnLst>
    <dgm:cxn modelId="{499C5C36-2A67-400D-8F52-F13ABA1E38E7}" type="presOf" srcId="{18F66188-C4C0-4FEA-A5FF-C614B8E66967}" destId="{3C02ABC0-7D33-441C-AC29-602574AACD69}" srcOrd="0" destOrd="0" presId="urn:microsoft.com/office/officeart/2005/8/layout/lProcess3"/>
    <dgm:cxn modelId="{4203DF59-D3CE-4B01-9FA8-047D2F13B83D}" type="presOf" srcId="{CB34E814-D2CB-498C-9534-11C171E4A6F8}" destId="{2BE19EB6-D866-42A8-B4F8-49C4A18BE19A}" srcOrd="0" destOrd="0" presId="urn:microsoft.com/office/officeart/2005/8/layout/lProcess3"/>
    <dgm:cxn modelId="{654D2283-A471-44C4-BA88-EE56C385C007}" type="presOf" srcId="{75CE5DE3-BFB2-4B59-9A0D-3A68ACDAA251}" destId="{5911DBFA-F4D6-4978-B5B3-9802DED67E7B}" srcOrd="0" destOrd="0" presId="urn:microsoft.com/office/officeart/2005/8/layout/lProcess3"/>
    <dgm:cxn modelId="{07434C84-C7DC-4954-95F4-1F0E4A4AFD38}" type="presOf" srcId="{9781E78F-806E-444C-9E3A-7311D41329AA}" destId="{09080E76-2DC4-4372-84BC-05C05B395057}" srcOrd="0" destOrd="0" presId="urn:microsoft.com/office/officeart/2005/8/layout/lProcess3"/>
    <dgm:cxn modelId="{38215091-779E-45CF-8968-7E494B93AA74}" srcId="{CB34E814-D2CB-498C-9534-11C171E4A6F8}" destId="{F329120C-BED4-4DA7-B3EA-E3186842C2C1}" srcOrd="0" destOrd="0" parTransId="{854268E7-5E51-4913-BDA1-BB438156D8DA}" sibTransId="{D3EE7117-ED33-445A-9FEE-47C841E09875}"/>
    <dgm:cxn modelId="{759903D8-00FC-459F-A6F0-C5DADE14D3E3}" srcId="{CB34E814-D2CB-498C-9534-11C171E4A6F8}" destId="{9781E78F-806E-444C-9E3A-7311D41329AA}" srcOrd="3" destOrd="0" parTransId="{B33A90B9-28B1-4669-BD5E-A4159B2F07CA}" sibTransId="{9E834171-4910-4700-8D54-AED2B760CFC1}"/>
    <dgm:cxn modelId="{5B9D40E1-3FF9-4FCA-BD96-544CDF008EF6}" srcId="{CB34E814-D2CB-498C-9534-11C171E4A6F8}" destId="{75CE5DE3-BFB2-4B59-9A0D-3A68ACDAA251}" srcOrd="2" destOrd="0" parTransId="{36808FBB-181F-4BFA-9932-72E6938514E1}" sibTransId="{CDC90115-5595-4C3F-B3D3-8EE77E543539}"/>
    <dgm:cxn modelId="{2A5129E5-75F7-49E2-BA45-7ABDB4267803}" srcId="{CB34E814-D2CB-498C-9534-11C171E4A6F8}" destId="{18F66188-C4C0-4FEA-A5FF-C614B8E66967}" srcOrd="1" destOrd="0" parTransId="{FE5E213A-1C5E-4791-962C-8B0E11936695}" sibTransId="{F9EF31C3-1A83-4AEA-AC03-E3C12134BA6C}"/>
    <dgm:cxn modelId="{83F767E8-FD4F-4326-ABC0-CB82F8F4AE0E}" type="presOf" srcId="{F329120C-BED4-4DA7-B3EA-E3186842C2C1}" destId="{AB221D9A-7F37-4CAE-AD4A-F7B2EE76FEFF}" srcOrd="0" destOrd="0" presId="urn:microsoft.com/office/officeart/2005/8/layout/lProcess3"/>
    <dgm:cxn modelId="{E4E72FF5-5750-4B94-9BD4-E7394FA9A7F4}" type="presOf" srcId="{4AEAD979-5050-459E-BD3C-ECAFA3F49A82}" destId="{29B44EB9-1EBF-4F5E-A671-279A21792503}" srcOrd="0" destOrd="0" presId="urn:microsoft.com/office/officeart/2005/8/layout/lProcess3"/>
    <dgm:cxn modelId="{410E58F5-F9C0-4E3D-8CAB-6E47A51F42D4}" srcId="{4AEAD979-5050-459E-BD3C-ECAFA3F49A82}" destId="{CB34E814-D2CB-498C-9534-11C171E4A6F8}" srcOrd="0" destOrd="0" parTransId="{3C5C26F8-5E2E-428A-A923-9A79D4B59306}" sibTransId="{6BED35DB-5AAF-4458-A990-88AD60814EAC}"/>
    <dgm:cxn modelId="{2E610064-D98B-4DB9-98A4-AC94ABC5D50F}" type="presParOf" srcId="{29B44EB9-1EBF-4F5E-A671-279A21792503}" destId="{59D46D7C-1D49-48EE-8E27-460670D65832}" srcOrd="0" destOrd="0" presId="urn:microsoft.com/office/officeart/2005/8/layout/lProcess3"/>
    <dgm:cxn modelId="{FBF2B4F6-924D-4AFC-B1A3-DF0B1EE5A8F9}" type="presParOf" srcId="{59D46D7C-1D49-48EE-8E27-460670D65832}" destId="{2BE19EB6-D866-42A8-B4F8-49C4A18BE19A}" srcOrd="0" destOrd="0" presId="urn:microsoft.com/office/officeart/2005/8/layout/lProcess3"/>
    <dgm:cxn modelId="{0BFBD177-23C7-447F-8FB6-CF1801E36F84}" type="presParOf" srcId="{59D46D7C-1D49-48EE-8E27-460670D65832}" destId="{D7E369B1-C1FF-48E4-9312-5FF7F64A6630}" srcOrd="1" destOrd="0" presId="urn:microsoft.com/office/officeart/2005/8/layout/lProcess3"/>
    <dgm:cxn modelId="{A3A29511-C3A1-4840-B516-3A298130FB0D}" type="presParOf" srcId="{59D46D7C-1D49-48EE-8E27-460670D65832}" destId="{AB221D9A-7F37-4CAE-AD4A-F7B2EE76FEFF}" srcOrd="2" destOrd="0" presId="urn:microsoft.com/office/officeart/2005/8/layout/lProcess3"/>
    <dgm:cxn modelId="{A53F8148-49C9-49E9-95E7-ED2EBCBFF788}" type="presParOf" srcId="{59D46D7C-1D49-48EE-8E27-460670D65832}" destId="{2769EE9E-A8E4-438A-84A0-4AAFB0A6BEA7}" srcOrd="3" destOrd="0" presId="urn:microsoft.com/office/officeart/2005/8/layout/lProcess3"/>
    <dgm:cxn modelId="{E7AABAF3-A340-4382-90F1-5F77FA1E1311}" type="presParOf" srcId="{59D46D7C-1D49-48EE-8E27-460670D65832}" destId="{3C02ABC0-7D33-441C-AC29-602574AACD69}" srcOrd="4" destOrd="0" presId="urn:microsoft.com/office/officeart/2005/8/layout/lProcess3"/>
    <dgm:cxn modelId="{EAC752ED-3229-421F-87E9-72A0FEC8F39D}" type="presParOf" srcId="{59D46D7C-1D49-48EE-8E27-460670D65832}" destId="{99F4903A-E4A0-4F22-8D7E-EC2F148B1BF6}" srcOrd="5" destOrd="0" presId="urn:microsoft.com/office/officeart/2005/8/layout/lProcess3"/>
    <dgm:cxn modelId="{0E4B8075-5B2F-4A52-A35E-6955962EDFB4}" type="presParOf" srcId="{59D46D7C-1D49-48EE-8E27-460670D65832}" destId="{5911DBFA-F4D6-4978-B5B3-9802DED67E7B}" srcOrd="6" destOrd="0" presId="urn:microsoft.com/office/officeart/2005/8/layout/lProcess3"/>
    <dgm:cxn modelId="{067D256C-6602-4BD3-A68F-755E9CDA1173}" type="presParOf" srcId="{59D46D7C-1D49-48EE-8E27-460670D65832}" destId="{D740A910-8DA6-44F8-8ED7-0C498947549E}" srcOrd="7" destOrd="0" presId="urn:microsoft.com/office/officeart/2005/8/layout/lProcess3"/>
    <dgm:cxn modelId="{FCD472C3-A702-4399-A205-4DEFCE1600B1}" type="presParOf" srcId="{59D46D7C-1D49-48EE-8E27-460670D65832}" destId="{09080E76-2DC4-4372-84BC-05C05B395057}" srcOrd="8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AEAD979-5050-459E-BD3C-ECAFA3F49A82}" type="doc">
      <dgm:prSet loTypeId="urn:microsoft.com/office/officeart/2005/8/layout/l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CB34E814-D2CB-498C-9534-11C171E4A6F8}">
      <dgm:prSet phldrT="[Texto]" custT="1"/>
      <dgm:spPr>
        <a:solidFill>
          <a:srgbClr val="DDDDDD"/>
        </a:solidFill>
      </dgm:spPr>
      <dgm:t>
        <a:bodyPr/>
        <a:lstStyle/>
        <a:p>
          <a:r>
            <a:rPr lang="pt-BR" sz="12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Planejamento</a:t>
          </a:r>
        </a:p>
      </dgm:t>
    </dgm:pt>
    <dgm:pt modelId="{3C5C26F8-5E2E-428A-A923-9A79D4B59306}" type="parTrans" cxnId="{410E58F5-F9C0-4E3D-8CAB-6E47A51F42D4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6BED35DB-5AAF-4458-A990-88AD60814EAC}" type="sibTrans" cxnId="{410E58F5-F9C0-4E3D-8CAB-6E47A51F42D4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F329120C-BED4-4DA7-B3EA-E3186842C2C1}">
      <dgm:prSet phldrT="[Texto]" custT="1"/>
      <dgm:spPr>
        <a:solidFill>
          <a:srgbClr val="DDDDDD"/>
        </a:solidFill>
      </dgm:spPr>
      <dgm:t>
        <a:bodyPr/>
        <a:lstStyle/>
        <a:p>
          <a:r>
            <a:rPr lang="pt-BR" sz="12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Análise Exploratória</a:t>
          </a:r>
        </a:p>
      </dgm:t>
    </dgm:pt>
    <dgm:pt modelId="{854268E7-5E51-4913-BDA1-BB438156D8DA}" type="parTrans" cxnId="{38215091-779E-45CF-8968-7E494B93AA74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D3EE7117-ED33-445A-9FEE-47C841E09875}" type="sibTrans" cxnId="{38215091-779E-45CF-8968-7E494B93AA74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18F66188-C4C0-4FEA-A5FF-C614B8E66967}">
      <dgm:prSet phldrT="[Texto]" custT="1"/>
      <dgm:spPr>
        <a:solidFill>
          <a:srgbClr val="CCECFF">
            <a:alpha val="89804"/>
          </a:srgbClr>
        </a:solidFill>
      </dgm:spPr>
      <dgm:t>
        <a:bodyPr/>
        <a:lstStyle/>
        <a:p>
          <a:r>
            <a:rPr lang="pt-BR" sz="12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Modelagem Estatística Tradicional</a:t>
          </a:r>
        </a:p>
      </dgm:t>
    </dgm:pt>
    <dgm:pt modelId="{FE5E213A-1C5E-4791-962C-8B0E11936695}" type="parTrans" cxnId="{2A5129E5-75F7-49E2-BA45-7ABDB4267803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F9EF31C3-1A83-4AEA-AC03-E3C12134BA6C}" type="sibTrans" cxnId="{2A5129E5-75F7-49E2-BA45-7ABDB4267803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9781E78F-806E-444C-9E3A-7311D41329AA}">
      <dgm:prSet phldrT="[Texto]" custT="1"/>
      <dgm:spPr>
        <a:solidFill>
          <a:srgbClr val="DDDDDD"/>
        </a:solidFill>
      </dgm:spPr>
      <dgm:t>
        <a:bodyPr/>
        <a:lstStyle/>
        <a:p>
          <a:r>
            <a:rPr lang="pt-BR" sz="12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Conclusões Preliminares</a:t>
          </a:r>
        </a:p>
      </dgm:t>
    </dgm:pt>
    <dgm:pt modelId="{B33A90B9-28B1-4669-BD5E-A4159B2F07CA}" type="parTrans" cxnId="{759903D8-00FC-459F-A6F0-C5DADE14D3E3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9E834171-4910-4700-8D54-AED2B760CFC1}" type="sibTrans" cxnId="{759903D8-00FC-459F-A6F0-C5DADE14D3E3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75CE5DE3-BFB2-4B59-9A0D-3A68ACDAA251}">
      <dgm:prSet phldrT="[Texto]" custT="1"/>
      <dgm:spPr>
        <a:solidFill>
          <a:srgbClr val="DDDDDD"/>
        </a:solidFill>
      </dgm:spPr>
      <dgm:t>
        <a:bodyPr/>
        <a:lstStyle/>
        <a:p>
          <a:r>
            <a:rPr lang="pt-BR" sz="12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Algoritmos de Inteligência Artificial</a:t>
          </a:r>
        </a:p>
      </dgm:t>
    </dgm:pt>
    <dgm:pt modelId="{36808FBB-181F-4BFA-9932-72E6938514E1}" type="parTrans" cxnId="{5B9D40E1-3FF9-4FCA-BD96-544CDF008EF6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CDC90115-5595-4C3F-B3D3-8EE77E543539}" type="sibTrans" cxnId="{5B9D40E1-3FF9-4FCA-BD96-544CDF008EF6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29B44EB9-1EBF-4F5E-A671-279A21792503}" type="pres">
      <dgm:prSet presAssocID="{4AEAD979-5050-459E-BD3C-ECAFA3F49A82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59D46D7C-1D49-48EE-8E27-460670D65832}" type="pres">
      <dgm:prSet presAssocID="{CB34E814-D2CB-498C-9534-11C171E4A6F8}" presName="horFlow" presStyleCnt="0"/>
      <dgm:spPr/>
    </dgm:pt>
    <dgm:pt modelId="{2BE19EB6-D866-42A8-B4F8-49C4A18BE19A}" type="pres">
      <dgm:prSet presAssocID="{CB34E814-D2CB-498C-9534-11C171E4A6F8}" presName="bigChev" presStyleLbl="node1" presStyleIdx="0" presStyleCnt="1"/>
      <dgm:spPr/>
    </dgm:pt>
    <dgm:pt modelId="{D7E369B1-C1FF-48E4-9312-5FF7F64A6630}" type="pres">
      <dgm:prSet presAssocID="{854268E7-5E51-4913-BDA1-BB438156D8DA}" presName="parTrans" presStyleCnt="0"/>
      <dgm:spPr/>
    </dgm:pt>
    <dgm:pt modelId="{AB221D9A-7F37-4CAE-AD4A-F7B2EE76FEFF}" type="pres">
      <dgm:prSet presAssocID="{F329120C-BED4-4DA7-B3EA-E3186842C2C1}" presName="node" presStyleLbl="alignAccFollowNode1" presStyleIdx="0" presStyleCnt="4">
        <dgm:presLayoutVars>
          <dgm:bulletEnabled val="1"/>
        </dgm:presLayoutVars>
      </dgm:prSet>
      <dgm:spPr/>
    </dgm:pt>
    <dgm:pt modelId="{2769EE9E-A8E4-438A-84A0-4AAFB0A6BEA7}" type="pres">
      <dgm:prSet presAssocID="{D3EE7117-ED33-445A-9FEE-47C841E09875}" presName="sibTrans" presStyleCnt="0"/>
      <dgm:spPr/>
    </dgm:pt>
    <dgm:pt modelId="{3C02ABC0-7D33-441C-AC29-602574AACD69}" type="pres">
      <dgm:prSet presAssocID="{18F66188-C4C0-4FEA-A5FF-C614B8E66967}" presName="node" presStyleLbl="alignAccFollowNode1" presStyleIdx="1" presStyleCnt="4">
        <dgm:presLayoutVars>
          <dgm:bulletEnabled val="1"/>
        </dgm:presLayoutVars>
      </dgm:prSet>
      <dgm:spPr/>
    </dgm:pt>
    <dgm:pt modelId="{99F4903A-E4A0-4F22-8D7E-EC2F148B1BF6}" type="pres">
      <dgm:prSet presAssocID="{F9EF31C3-1A83-4AEA-AC03-E3C12134BA6C}" presName="sibTrans" presStyleCnt="0"/>
      <dgm:spPr/>
    </dgm:pt>
    <dgm:pt modelId="{5911DBFA-F4D6-4978-B5B3-9802DED67E7B}" type="pres">
      <dgm:prSet presAssocID="{75CE5DE3-BFB2-4B59-9A0D-3A68ACDAA251}" presName="node" presStyleLbl="alignAccFollowNode1" presStyleIdx="2" presStyleCnt="4">
        <dgm:presLayoutVars>
          <dgm:bulletEnabled val="1"/>
        </dgm:presLayoutVars>
      </dgm:prSet>
      <dgm:spPr/>
    </dgm:pt>
    <dgm:pt modelId="{D740A910-8DA6-44F8-8ED7-0C498947549E}" type="pres">
      <dgm:prSet presAssocID="{CDC90115-5595-4C3F-B3D3-8EE77E543539}" presName="sibTrans" presStyleCnt="0"/>
      <dgm:spPr/>
    </dgm:pt>
    <dgm:pt modelId="{09080E76-2DC4-4372-84BC-05C05B395057}" type="pres">
      <dgm:prSet presAssocID="{9781E78F-806E-444C-9E3A-7311D41329AA}" presName="node" presStyleLbl="alignAccFollowNode1" presStyleIdx="3" presStyleCnt="4">
        <dgm:presLayoutVars>
          <dgm:bulletEnabled val="1"/>
        </dgm:presLayoutVars>
      </dgm:prSet>
      <dgm:spPr/>
    </dgm:pt>
  </dgm:ptLst>
  <dgm:cxnLst>
    <dgm:cxn modelId="{499C5C36-2A67-400D-8F52-F13ABA1E38E7}" type="presOf" srcId="{18F66188-C4C0-4FEA-A5FF-C614B8E66967}" destId="{3C02ABC0-7D33-441C-AC29-602574AACD69}" srcOrd="0" destOrd="0" presId="urn:microsoft.com/office/officeart/2005/8/layout/lProcess3"/>
    <dgm:cxn modelId="{4203DF59-D3CE-4B01-9FA8-047D2F13B83D}" type="presOf" srcId="{CB34E814-D2CB-498C-9534-11C171E4A6F8}" destId="{2BE19EB6-D866-42A8-B4F8-49C4A18BE19A}" srcOrd="0" destOrd="0" presId="urn:microsoft.com/office/officeart/2005/8/layout/lProcess3"/>
    <dgm:cxn modelId="{654D2283-A471-44C4-BA88-EE56C385C007}" type="presOf" srcId="{75CE5DE3-BFB2-4B59-9A0D-3A68ACDAA251}" destId="{5911DBFA-F4D6-4978-B5B3-9802DED67E7B}" srcOrd="0" destOrd="0" presId="urn:microsoft.com/office/officeart/2005/8/layout/lProcess3"/>
    <dgm:cxn modelId="{07434C84-C7DC-4954-95F4-1F0E4A4AFD38}" type="presOf" srcId="{9781E78F-806E-444C-9E3A-7311D41329AA}" destId="{09080E76-2DC4-4372-84BC-05C05B395057}" srcOrd="0" destOrd="0" presId="urn:microsoft.com/office/officeart/2005/8/layout/lProcess3"/>
    <dgm:cxn modelId="{38215091-779E-45CF-8968-7E494B93AA74}" srcId="{CB34E814-D2CB-498C-9534-11C171E4A6F8}" destId="{F329120C-BED4-4DA7-B3EA-E3186842C2C1}" srcOrd="0" destOrd="0" parTransId="{854268E7-5E51-4913-BDA1-BB438156D8DA}" sibTransId="{D3EE7117-ED33-445A-9FEE-47C841E09875}"/>
    <dgm:cxn modelId="{759903D8-00FC-459F-A6F0-C5DADE14D3E3}" srcId="{CB34E814-D2CB-498C-9534-11C171E4A6F8}" destId="{9781E78F-806E-444C-9E3A-7311D41329AA}" srcOrd="3" destOrd="0" parTransId="{B33A90B9-28B1-4669-BD5E-A4159B2F07CA}" sibTransId="{9E834171-4910-4700-8D54-AED2B760CFC1}"/>
    <dgm:cxn modelId="{5B9D40E1-3FF9-4FCA-BD96-544CDF008EF6}" srcId="{CB34E814-D2CB-498C-9534-11C171E4A6F8}" destId="{75CE5DE3-BFB2-4B59-9A0D-3A68ACDAA251}" srcOrd="2" destOrd="0" parTransId="{36808FBB-181F-4BFA-9932-72E6938514E1}" sibTransId="{CDC90115-5595-4C3F-B3D3-8EE77E543539}"/>
    <dgm:cxn modelId="{2A5129E5-75F7-49E2-BA45-7ABDB4267803}" srcId="{CB34E814-D2CB-498C-9534-11C171E4A6F8}" destId="{18F66188-C4C0-4FEA-A5FF-C614B8E66967}" srcOrd="1" destOrd="0" parTransId="{FE5E213A-1C5E-4791-962C-8B0E11936695}" sibTransId="{F9EF31C3-1A83-4AEA-AC03-E3C12134BA6C}"/>
    <dgm:cxn modelId="{83F767E8-FD4F-4326-ABC0-CB82F8F4AE0E}" type="presOf" srcId="{F329120C-BED4-4DA7-B3EA-E3186842C2C1}" destId="{AB221D9A-7F37-4CAE-AD4A-F7B2EE76FEFF}" srcOrd="0" destOrd="0" presId="urn:microsoft.com/office/officeart/2005/8/layout/lProcess3"/>
    <dgm:cxn modelId="{E4E72FF5-5750-4B94-9BD4-E7394FA9A7F4}" type="presOf" srcId="{4AEAD979-5050-459E-BD3C-ECAFA3F49A82}" destId="{29B44EB9-1EBF-4F5E-A671-279A21792503}" srcOrd="0" destOrd="0" presId="urn:microsoft.com/office/officeart/2005/8/layout/lProcess3"/>
    <dgm:cxn modelId="{410E58F5-F9C0-4E3D-8CAB-6E47A51F42D4}" srcId="{4AEAD979-5050-459E-BD3C-ECAFA3F49A82}" destId="{CB34E814-D2CB-498C-9534-11C171E4A6F8}" srcOrd="0" destOrd="0" parTransId="{3C5C26F8-5E2E-428A-A923-9A79D4B59306}" sibTransId="{6BED35DB-5AAF-4458-A990-88AD60814EAC}"/>
    <dgm:cxn modelId="{2E610064-D98B-4DB9-98A4-AC94ABC5D50F}" type="presParOf" srcId="{29B44EB9-1EBF-4F5E-A671-279A21792503}" destId="{59D46D7C-1D49-48EE-8E27-460670D65832}" srcOrd="0" destOrd="0" presId="urn:microsoft.com/office/officeart/2005/8/layout/lProcess3"/>
    <dgm:cxn modelId="{FBF2B4F6-924D-4AFC-B1A3-DF0B1EE5A8F9}" type="presParOf" srcId="{59D46D7C-1D49-48EE-8E27-460670D65832}" destId="{2BE19EB6-D866-42A8-B4F8-49C4A18BE19A}" srcOrd="0" destOrd="0" presId="urn:microsoft.com/office/officeart/2005/8/layout/lProcess3"/>
    <dgm:cxn modelId="{0BFBD177-23C7-447F-8FB6-CF1801E36F84}" type="presParOf" srcId="{59D46D7C-1D49-48EE-8E27-460670D65832}" destId="{D7E369B1-C1FF-48E4-9312-5FF7F64A6630}" srcOrd="1" destOrd="0" presId="urn:microsoft.com/office/officeart/2005/8/layout/lProcess3"/>
    <dgm:cxn modelId="{A3A29511-C3A1-4840-B516-3A298130FB0D}" type="presParOf" srcId="{59D46D7C-1D49-48EE-8E27-460670D65832}" destId="{AB221D9A-7F37-4CAE-AD4A-F7B2EE76FEFF}" srcOrd="2" destOrd="0" presId="urn:microsoft.com/office/officeart/2005/8/layout/lProcess3"/>
    <dgm:cxn modelId="{A53F8148-49C9-49E9-95E7-ED2EBCBFF788}" type="presParOf" srcId="{59D46D7C-1D49-48EE-8E27-460670D65832}" destId="{2769EE9E-A8E4-438A-84A0-4AAFB0A6BEA7}" srcOrd="3" destOrd="0" presId="urn:microsoft.com/office/officeart/2005/8/layout/lProcess3"/>
    <dgm:cxn modelId="{E7AABAF3-A340-4382-90F1-5F77FA1E1311}" type="presParOf" srcId="{59D46D7C-1D49-48EE-8E27-460670D65832}" destId="{3C02ABC0-7D33-441C-AC29-602574AACD69}" srcOrd="4" destOrd="0" presId="urn:microsoft.com/office/officeart/2005/8/layout/lProcess3"/>
    <dgm:cxn modelId="{EAC752ED-3229-421F-87E9-72A0FEC8F39D}" type="presParOf" srcId="{59D46D7C-1D49-48EE-8E27-460670D65832}" destId="{99F4903A-E4A0-4F22-8D7E-EC2F148B1BF6}" srcOrd="5" destOrd="0" presId="urn:microsoft.com/office/officeart/2005/8/layout/lProcess3"/>
    <dgm:cxn modelId="{0E4B8075-5B2F-4A52-A35E-6955962EDFB4}" type="presParOf" srcId="{59D46D7C-1D49-48EE-8E27-460670D65832}" destId="{5911DBFA-F4D6-4978-B5B3-9802DED67E7B}" srcOrd="6" destOrd="0" presId="urn:microsoft.com/office/officeart/2005/8/layout/lProcess3"/>
    <dgm:cxn modelId="{067D256C-6602-4BD3-A68F-755E9CDA1173}" type="presParOf" srcId="{59D46D7C-1D49-48EE-8E27-460670D65832}" destId="{D740A910-8DA6-44F8-8ED7-0C498947549E}" srcOrd="7" destOrd="0" presId="urn:microsoft.com/office/officeart/2005/8/layout/lProcess3"/>
    <dgm:cxn modelId="{FCD472C3-A702-4399-A205-4DEFCE1600B1}" type="presParOf" srcId="{59D46D7C-1D49-48EE-8E27-460670D65832}" destId="{09080E76-2DC4-4372-84BC-05C05B395057}" srcOrd="8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AEAD979-5050-459E-BD3C-ECAFA3F49A82}" type="doc">
      <dgm:prSet loTypeId="urn:microsoft.com/office/officeart/2005/8/layout/l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CB34E814-D2CB-498C-9534-11C171E4A6F8}">
      <dgm:prSet phldrT="[Texto]" custT="1"/>
      <dgm:spPr>
        <a:solidFill>
          <a:srgbClr val="DDDDDD"/>
        </a:solidFill>
      </dgm:spPr>
      <dgm:t>
        <a:bodyPr/>
        <a:lstStyle/>
        <a:p>
          <a:r>
            <a:rPr lang="pt-BR" sz="12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Planejamento</a:t>
          </a:r>
        </a:p>
      </dgm:t>
    </dgm:pt>
    <dgm:pt modelId="{3C5C26F8-5E2E-428A-A923-9A79D4B59306}" type="parTrans" cxnId="{410E58F5-F9C0-4E3D-8CAB-6E47A51F42D4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6BED35DB-5AAF-4458-A990-88AD60814EAC}" type="sibTrans" cxnId="{410E58F5-F9C0-4E3D-8CAB-6E47A51F42D4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F329120C-BED4-4DA7-B3EA-E3186842C2C1}">
      <dgm:prSet phldrT="[Texto]" custT="1"/>
      <dgm:spPr>
        <a:solidFill>
          <a:srgbClr val="DDDDDD"/>
        </a:solidFill>
      </dgm:spPr>
      <dgm:t>
        <a:bodyPr/>
        <a:lstStyle/>
        <a:p>
          <a:r>
            <a:rPr lang="pt-BR" sz="12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Análise Exploratória</a:t>
          </a:r>
        </a:p>
      </dgm:t>
    </dgm:pt>
    <dgm:pt modelId="{854268E7-5E51-4913-BDA1-BB438156D8DA}" type="parTrans" cxnId="{38215091-779E-45CF-8968-7E494B93AA74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D3EE7117-ED33-445A-9FEE-47C841E09875}" type="sibTrans" cxnId="{38215091-779E-45CF-8968-7E494B93AA74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18F66188-C4C0-4FEA-A5FF-C614B8E66967}">
      <dgm:prSet phldrT="[Texto]" custT="1"/>
      <dgm:spPr>
        <a:solidFill>
          <a:srgbClr val="DDDDDD">
            <a:alpha val="89804"/>
          </a:srgbClr>
        </a:solidFill>
      </dgm:spPr>
      <dgm:t>
        <a:bodyPr/>
        <a:lstStyle/>
        <a:p>
          <a:r>
            <a:rPr lang="pt-BR" sz="12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Modelagem Estatística Tradicional</a:t>
          </a:r>
        </a:p>
      </dgm:t>
    </dgm:pt>
    <dgm:pt modelId="{FE5E213A-1C5E-4791-962C-8B0E11936695}" type="parTrans" cxnId="{2A5129E5-75F7-49E2-BA45-7ABDB4267803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F9EF31C3-1A83-4AEA-AC03-E3C12134BA6C}" type="sibTrans" cxnId="{2A5129E5-75F7-49E2-BA45-7ABDB4267803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9781E78F-806E-444C-9E3A-7311D41329AA}">
      <dgm:prSet phldrT="[Texto]" custT="1"/>
      <dgm:spPr>
        <a:solidFill>
          <a:srgbClr val="434343">
            <a:alpha val="90000"/>
          </a:srgbClr>
        </a:solidFill>
        <a:ln w="12700" cap="flat" cmpd="sng" algn="ctr">
          <a:solidFill>
            <a:srgbClr val="4472C4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15240" tIns="7620" rIns="0" bIns="7620" numCol="1" spcCol="1270" anchor="ctr" anchorCtr="0"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 dirty="0">
              <a:solidFill>
                <a:prstClr val="white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Conclusões Preliminares</a:t>
          </a:r>
        </a:p>
      </dgm:t>
    </dgm:pt>
    <dgm:pt modelId="{B33A90B9-28B1-4669-BD5E-A4159B2F07CA}" type="parTrans" cxnId="{759903D8-00FC-459F-A6F0-C5DADE14D3E3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9E834171-4910-4700-8D54-AED2B760CFC1}" type="sibTrans" cxnId="{759903D8-00FC-459F-A6F0-C5DADE14D3E3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75CE5DE3-BFB2-4B59-9A0D-3A68ACDAA251}">
      <dgm:prSet phldrT="[Texto]" custT="1"/>
      <dgm:spPr>
        <a:solidFill>
          <a:srgbClr val="DDDDDD"/>
        </a:solidFill>
      </dgm:spPr>
      <dgm:t>
        <a:bodyPr/>
        <a:lstStyle/>
        <a:p>
          <a:r>
            <a:rPr lang="pt-BR" sz="12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Algoritmos de Inteligência Artificial</a:t>
          </a:r>
        </a:p>
      </dgm:t>
    </dgm:pt>
    <dgm:pt modelId="{36808FBB-181F-4BFA-9932-72E6938514E1}" type="parTrans" cxnId="{5B9D40E1-3FF9-4FCA-BD96-544CDF008EF6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CDC90115-5595-4C3F-B3D3-8EE77E543539}" type="sibTrans" cxnId="{5B9D40E1-3FF9-4FCA-BD96-544CDF008EF6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29B44EB9-1EBF-4F5E-A671-279A21792503}" type="pres">
      <dgm:prSet presAssocID="{4AEAD979-5050-459E-BD3C-ECAFA3F49A82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59D46D7C-1D49-48EE-8E27-460670D65832}" type="pres">
      <dgm:prSet presAssocID="{CB34E814-D2CB-498C-9534-11C171E4A6F8}" presName="horFlow" presStyleCnt="0"/>
      <dgm:spPr/>
    </dgm:pt>
    <dgm:pt modelId="{2BE19EB6-D866-42A8-B4F8-49C4A18BE19A}" type="pres">
      <dgm:prSet presAssocID="{CB34E814-D2CB-498C-9534-11C171E4A6F8}" presName="bigChev" presStyleLbl="node1" presStyleIdx="0" presStyleCnt="1"/>
      <dgm:spPr/>
    </dgm:pt>
    <dgm:pt modelId="{D7E369B1-C1FF-48E4-9312-5FF7F64A6630}" type="pres">
      <dgm:prSet presAssocID="{854268E7-5E51-4913-BDA1-BB438156D8DA}" presName="parTrans" presStyleCnt="0"/>
      <dgm:spPr/>
    </dgm:pt>
    <dgm:pt modelId="{AB221D9A-7F37-4CAE-AD4A-F7B2EE76FEFF}" type="pres">
      <dgm:prSet presAssocID="{F329120C-BED4-4DA7-B3EA-E3186842C2C1}" presName="node" presStyleLbl="alignAccFollowNode1" presStyleIdx="0" presStyleCnt="4">
        <dgm:presLayoutVars>
          <dgm:bulletEnabled val="1"/>
        </dgm:presLayoutVars>
      </dgm:prSet>
      <dgm:spPr/>
    </dgm:pt>
    <dgm:pt modelId="{2769EE9E-A8E4-438A-84A0-4AAFB0A6BEA7}" type="pres">
      <dgm:prSet presAssocID="{D3EE7117-ED33-445A-9FEE-47C841E09875}" presName="sibTrans" presStyleCnt="0"/>
      <dgm:spPr/>
    </dgm:pt>
    <dgm:pt modelId="{3C02ABC0-7D33-441C-AC29-602574AACD69}" type="pres">
      <dgm:prSet presAssocID="{18F66188-C4C0-4FEA-A5FF-C614B8E66967}" presName="node" presStyleLbl="alignAccFollowNode1" presStyleIdx="1" presStyleCnt="4">
        <dgm:presLayoutVars>
          <dgm:bulletEnabled val="1"/>
        </dgm:presLayoutVars>
      </dgm:prSet>
      <dgm:spPr/>
    </dgm:pt>
    <dgm:pt modelId="{99F4903A-E4A0-4F22-8D7E-EC2F148B1BF6}" type="pres">
      <dgm:prSet presAssocID="{F9EF31C3-1A83-4AEA-AC03-E3C12134BA6C}" presName="sibTrans" presStyleCnt="0"/>
      <dgm:spPr/>
    </dgm:pt>
    <dgm:pt modelId="{5911DBFA-F4D6-4978-B5B3-9802DED67E7B}" type="pres">
      <dgm:prSet presAssocID="{75CE5DE3-BFB2-4B59-9A0D-3A68ACDAA251}" presName="node" presStyleLbl="alignAccFollowNode1" presStyleIdx="2" presStyleCnt="4">
        <dgm:presLayoutVars>
          <dgm:bulletEnabled val="1"/>
        </dgm:presLayoutVars>
      </dgm:prSet>
      <dgm:spPr/>
    </dgm:pt>
    <dgm:pt modelId="{D740A910-8DA6-44F8-8ED7-0C498947549E}" type="pres">
      <dgm:prSet presAssocID="{CDC90115-5595-4C3F-B3D3-8EE77E543539}" presName="sibTrans" presStyleCnt="0"/>
      <dgm:spPr/>
    </dgm:pt>
    <dgm:pt modelId="{09080E76-2DC4-4372-84BC-05C05B395057}" type="pres">
      <dgm:prSet presAssocID="{9781E78F-806E-444C-9E3A-7311D41329AA}" presName="node" presStyleLbl="alignAccFollowNode1" presStyleIdx="3" presStyleCnt="4">
        <dgm:presLayoutVars>
          <dgm:bulletEnabled val="1"/>
        </dgm:presLayoutVars>
      </dgm:prSet>
      <dgm:spPr>
        <a:xfrm>
          <a:off x="7894754" y="1765152"/>
          <a:ext cx="2175585" cy="870234"/>
        </a:xfrm>
        <a:prstGeom prst="chevron">
          <a:avLst/>
        </a:prstGeom>
      </dgm:spPr>
    </dgm:pt>
  </dgm:ptLst>
  <dgm:cxnLst>
    <dgm:cxn modelId="{499C5C36-2A67-400D-8F52-F13ABA1E38E7}" type="presOf" srcId="{18F66188-C4C0-4FEA-A5FF-C614B8E66967}" destId="{3C02ABC0-7D33-441C-AC29-602574AACD69}" srcOrd="0" destOrd="0" presId="urn:microsoft.com/office/officeart/2005/8/layout/lProcess3"/>
    <dgm:cxn modelId="{4203DF59-D3CE-4B01-9FA8-047D2F13B83D}" type="presOf" srcId="{CB34E814-D2CB-498C-9534-11C171E4A6F8}" destId="{2BE19EB6-D866-42A8-B4F8-49C4A18BE19A}" srcOrd="0" destOrd="0" presId="urn:microsoft.com/office/officeart/2005/8/layout/lProcess3"/>
    <dgm:cxn modelId="{654D2283-A471-44C4-BA88-EE56C385C007}" type="presOf" srcId="{75CE5DE3-BFB2-4B59-9A0D-3A68ACDAA251}" destId="{5911DBFA-F4D6-4978-B5B3-9802DED67E7B}" srcOrd="0" destOrd="0" presId="urn:microsoft.com/office/officeart/2005/8/layout/lProcess3"/>
    <dgm:cxn modelId="{07434C84-C7DC-4954-95F4-1F0E4A4AFD38}" type="presOf" srcId="{9781E78F-806E-444C-9E3A-7311D41329AA}" destId="{09080E76-2DC4-4372-84BC-05C05B395057}" srcOrd="0" destOrd="0" presId="urn:microsoft.com/office/officeart/2005/8/layout/lProcess3"/>
    <dgm:cxn modelId="{38215091-779E-45CF-8968-7E494B93AA74}" srcId="{CB34E814-D2CB-498C-9534-11C171E4A6F8}" destId="{F329120C-BED4-4DA7-B3EA-E3186842C2C1}" srcOrd="0" destOrd="0" parTransId="{854268E7-5E51-4913-BDA1-BB438156D8DA}" sibTransId="{D3EE7117-ED33-445A-9FEE-47C841E09875}"/>
    <dgm:cxn modelId="{759903D8-00FC-459F-A6F0-C5DADE14D3E3}" srcId="{CB34E814-D2CB-498C-9534-11C171E4A6F8}" destId="{9781E78F-806E-444C-9E3A-7311D41329AA}" srcOrd="3" destOrd="0" parTransId="{B33A90B9-28B1-4669-BD5E-A4159B2F07CA}" sibTransId="{9E834171-4910-4700-8D54-AED2B760CFC1}"/>
    <dgm:cxn modelId="{5B9D40E1-3FF9-4FCA-BD96-544CDF008EF6}" srcId="{CB34E814-D2CB-498C-9534-11C171E4A6F8}" destId="{75CE5DE3-BFB2-4B59-9A0D-3A68ACDAA251}" srcOrd="2" destOrd="0" parTransId="{36808FBB-181F-4BFA-9932-72E6938514E1}" sibTransId="{CDC90115-5595-4C3F-B3D3-8EE77E543539}"/>
    <dgm:cxn modelId="{2A5129E5-75F7-49E2-BA45-7ABDB4267803}" srcId="{CB34E814-D2CB-498C-9534-11C171E4A6F8}" destId="{18F66188-C4C0-4FEA-A5FF-C614B8E66967}" srcOrd="1" destOrd="0" parTransId="{FE5E213A-1C5E-4791-962C-8B0E11936695}" sibTransId="{F9EF31C3-1A83-4AEA-AC03-E3C12134BA6C}"/>
    <dgm:cxn modelId="{83F767E8-FD4F-4326-ABC0-CB82F8F4AE0E}" type="presOf" srcId="{F329120C-BED4-4DA7-B3EA-E3186842C2C1}" destId="{AB221D9A-7F37-4CAE-AD4A-F7B2EE76FEFF}" srcOrd="0" destOrd="0" presId="urn:microsoft.com/office/officeart/2005/8/layout/lProcess3"/>
    <dgm:cxn modelId="{E4E72FF5-5750-4B94-9BD4-E7394FA9A7F4}" type="presOf" srcId="{4AEAD979-5050-459E-BD3C-ECAFA3F49A82}" destId="{29B44EB9-1EBF-4F5E-A671-279A21792503}" srcOrd="0" destOrd="0" presId="urn:microsoft.com/office/officeart/2005/8/layout/lProcess3"/>
    <dgm:cxn modelId="{410E58F5-F9C0-4E3D-8CAB-6E47A51F42D4}" srcId="{4AEAD979-5050-459E-BD3C-ECAFA3F49A82}" destId="{CB34E814-D2CB-498C-9534-11C171E4A6F8}" srcOrd="0" destOrd="0" parTransId="{3C5C26F8-5E2E-428A-A923-9A79D4B59306}" sibTransId="{6BED35DB-5AAF-4458-A990-88AD60814EAC}"/>
    <dgm:cxn modelId="{2E610064-D98B-4DB9-98A4-AC94ABC5D50F}" type="presParOf" srcId="{29B44EB9-1EBF-4F5E-A671-279A21792503}" destId="{59D46D7C-1D49-48EE-8E27-460670D65832}" srcOrd="0" destOrd="0" presId="urn:microsoft.com/office/officeart/2005/8/layout/lProcess3"/>
    <dgm:cxn modelId="{FBF2B4F6-924D-4AFC-B1A3-DF0B1EE5A8F9}" type="presParOf" srcId="{59D46D7C-1D49-48EE-8E27-460670D65832}" destId="{2BE19EB6-D866-42A8-B4F8-49C4A18BE19A}" srcOrd="0" destOrd="0" presId="urn:microsoft.com/office/officeart/2005/8/layout/lProcess3"/>
    <dgm:cxn modelId="{0BFBD177-23C7-447F-8FB6-CF1801E36F84}" type="presParOf" srcId="{59D46D7C-1D49-48EE-8E27-460670D65832}" destId="{D7E369B1-C1FF-48E4-9312-5FF7F64A6630}" srcOrd="1" destOrd="0" presId="urn:microsoft.com/office/officeart/2005/8/layout/lProcess3"/>
    <dgm:cxn modelId="{A3A29511-C3A1-4840-B516-3A298130FB0D}" type="presParOf" srcId="{59D46D7C-1D49-48EE-8E27-460670D65832}" destId="{AB221D9A-7F37-4CAE-AD4A-F7B2EE76FEFF}" srcOrd="2" destOrd="0" presId="urn:microsoft.com/office/officeart/2005/8/layout/lProcess3"/>
    <dgm:cxn modelId="{A53F8148-49C9-49E9-95E7-ED2EBCBFF788}" type="presParOf" srcId="{59D46D7C-1D49-48EE-8E27-460670D65832}" destId="{2769EE9E-A8E4-438A-84A0-4AAFB0A6BEA7}" srcOrd="3" destOrd="0" presId="urn:microsoft.com/office/officeart/2005/8/layout/lProcess3"/>
    <dgm:cxn modelId="{E7AABAF3-A340-4382-90F1-5F77FA1E1311}" type="presParOf" srcId="{59D46D7C-1D49-48EE-8E27-460670D65832}" destId="{3C02ABC0-7D33-441C-AC29-602574AACD69}" srcOrd="4" destOrd="0" presId="urn:microsoft.com/office/officeart/2005/8/layout/lProcess3"/>
    <dgm:cxn modelId="{EAC752ED-3229-421F-87E9-72A0FEC8F39D}" type="presParOf" srcId="{59D46D7C-1D49-48EE-8E27-460670D65832}" destId="{99F4903A-E4A0-4F22-8D7E-EC2F148B1BF6}" srcOrd="5" destOrd="0" presId="urn:microsoft.com/office/officeart/2005/8/layout/lProcess3"/>
    <dgm:cxn modelId="{0E4B8075-5B2F-4A52-A35E-6955962EDFB4}" type="presParOf" srcId="{59D46D7C-1D49-48EE-8E27-460670D65832}" destId="{5911DBFA-F4D6-4978-B5B3-9802DED67E7B}" srcOrd="6" destOrd="0" presId="urn:microsoft.com/office/officeart/2005/8/layout/lProcess3"/>
    <dgm:cxn modelId="{067D256C-6602-4BD3-A68F-755E9CDA1173}" type="presParOf" srcId="{59D46D7C-1D49-48EE-8E27-460670D65832}" destId="{D740A910-8DA6-44F8-8ED7-0C498947549E}" srcOrd="7" destOrd="0" presId="urn:microsoft.com/office/officeart/2005/8/layout/lProcess3"/>
    <dgm:cxn modelId="{FCD472C3-A702-4399-A205-4DEFCE1600B1}" type="presParOf" srcId="{59D46D7C-1D49-48EE-8E27-460670D65832}" destId="{09080E76-2DC4-4372-84BC-05C05B395057}" srcOrd="8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E19EB6-D866-42A8-B4F8-49C4A18BE19A}">
      <dsp:nvSpPr>
        <dsp:cNvPr id="0" name=""/>
        <dsp:cNvSpPr/>
      </dsp:nvSpPr>
      <dsp:spPr>
        <a:xfrm>
          <a:off x="1312" y="1676032"/>
          <a:ext cx="2621186" cy="1048474"/>
        </a:xfrm>
        <a:prstGeom prst="chevron">
          <a:avLst/>
        </a:prstGeom>
        <a:solidFill>
          <a:srgbClr val="02BAB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Planejamento</a:t>
          </a:r>
        </a:p>
      </dsp:txBody>
      <dsp:txXfrm>
        <a:off x="525549" y="1676032"/>
        <a:ext cx="1572712" cy="1048474"/>
      </dsp:txXfrm>
    </dsp:sp>
    <dsp:sp modelId="{AB221D9A-7F37-4CAE-AD4A-F7B2EE76FEFF}">
      <dsp:nvSpPr>
        <dsp:cNvPr id="0" name=""/>
        <dsp:cNvSpPr/>
      </dsp:nvSpPr>
      <dsp:spPr>
        <a:xfrm>
          <a:off x="2281745" y="1765152"/>
          <a:ext cx="2175585" cy="870234"/>
        </a:xfrm>
        <a:prstGeom prst="chevron">
          <a:avLst/>
        </a:prstGeom>
        <a:solidFill>
          <a:srgbClr val="DDDDDD"/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Análise Exploratória</a:t>
          </a:r>
        </a:p>
      </dsp:txBody>
      <dsp:txXfrm>
        <a:off x="2716862" y="1765152"/>
        <a:ext cx="1305351" cy="870234"/>
      </dsp:txXfrm>
    </dsp:sp>
    <dsp:sp modelId="{3C02ABC0-7D33-441C-AC29-602574AACD69}">
      <dsp:nvSpPr>
        <dsp:cNvPr id="0" name=""/>
        <dsp:cNvSpPr/>
      </dsp:nvSpPr>
      <dsp:spPr>
        <a:xfrm>
          <a:off x="4152748" y="1765152"/>
          <a:ext cx="2175585" cy="870234"/>
        </a:xfrm>
        <a:prstGeom prst="chevron">
          <a:avLst/>
        </a:prstGeom>
        <a:solidFill>
          <a:srgbClr val="DDDDDD"/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Modelagem Estatística Tradicional</a:t>
          </a:r>
        </a:p>
      </dsp:txBody>
      <dsp:txXfrm>
        <a:off x="4587865" y="1765152"/>
        <a:ext cx="1305351" cy="870234"/>
      </dsp:txXfrm>
    </dsp:sp>
    <dsp:sp modelId="{5911DBFA-F4D6-4978-B5B3-9802DED67E7B}">
      <dsp:nvSpPr>
        <dsp:cNvPr id="0" name=""/>
        <dsp:cNvSpPr/>
      </dsp:nvSpPr>
      <dsp:spPr>
        <a:xfrm>
          <a:off x="6023751" y="1765152"/>
          <a:ext cx="2175585" cy="870234"/>
        </a:xfrm>
        <a:prstGeom prst="chevron">
          <a:avLst/>
        </a:prstGeom>
        <a:solidFill>
          <a:srgbClr val="DDDDDD"/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Algoritmos de Inteligência Artificial</a:t>
          </a:r>
        </a:p>
      </dsp:txBody>
      <dsp:txXfrm>
        <a:off x="6458868" y="1765152"/>
        <a:ext cx="1305351" cy="870234"/>
      </dsp:txXfrm>
    </dsp:sp>
    <dsp:sp modelId="{09080E76-2DC4-4372-84BC-05C05B395057}">
      <dsp:nvSpPr>
        <dsp:cNvPr id="0" name=""/>
        <dsp:cNvSpPr/>
      </dsp:nvSpPr>
      <dsp:spPr>
        <a:xfrm>
          <a:off x="7894754" y="1765152"/>
          <a:ext cx="2175585" cy="870234"/>
        </a:xfrm>
        <a:prstGeom prst="chevron">
          <a:avLst/>
        </a:prstGeom>
        <a:solidFill>
          <a:srgbClr val="DDDDDD"/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Conclusões Preliminares</a:t>
          </a:r>
        </a:p>
      </dsp:txBody>
      <dsp:txXfrm>
        <a:off x="8329871" y="1765152"/>
        <a:ext cx="1305351" cy="87023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E19EB6-D866-42A8-B4F8-49C4A18BE19A}">
      <dsp:nvSpPr>
        <dsp:cNvPr id="0" name=""/>
        <dsp:cNvSpPr/>
      </dsp:nvSpPr>
      <dsp:spPr>
        <a:xfrm>
          <a:off x="1312" y="1676032"/>
          <a:ext cx="2621186" cy="1048474"/>
        </a:xfrm>
        <a:prstGeom prst="chevron">
          <a:avLst/>
        </a:prstGeom>
        <a:solidFill>
          <a:srgbClr val="DDDDDD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Planejamento</a:t>
          </a:r>
        </a:p>
      </dsp:txBody>
      <dsp:txXfrm>
        <a:off x="525549" y="1676032"/>
        <a:ext cx="1572712" cy="1048474"/>
      </dsp:txXfrm>
    </dsp:sp>
    <dsp:sp modelId="{AB221D9A-7F37-4CAE-AD4A-F7B2EE76FEFF}">
      <dsp:nvSpPr>
        <dsp:cNvPr id="0" name=""/>
        <dsp:cNvSpPr/>
      </dsp:nvSpPr>
      <dsp:spPr>
        <a:xfrm>
          <a:off x="2281745" y="1765152"/>
          <a:ext cx="2175585" cy="870234"/>
        </a:xfrm>
        <a:prstGeom prst="chevron">
          <a:avLst/>
        </a:prstGeom>
        <a:solidFill>
          <a:srgbClr val="6ADBD9">
            <a:alpha val="89804"/>
          </a:srgb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Análise Exploratória</a:t>
          </a:r>
        </a:p>
      </dsp:txBody>
      <dsp:txXfrm>
        <a:off x="2716862" y="1765152"/>
        <a:ext cx="1305351" cy="870234"/>
      </dsp:txXfrm>
    </dsp:sp>
    <dsp:sp modelId="{3C02ABC0-7D33-441C-AC29-602574AACD69}">
      <dsp:nvSpPr>
        <dsp:cNvPr id="0" name=""/>
        <dsp:cNvSpPr/>
      </dsp:nvSpPr>
      <dsp:spPr>
        <a:xfrm>
          <a:off x="4152748" y="1765152"/>
          <a:ext cx="2175585" cy="870234"/>
        </a:xfrm>
        <a:prstGeom prst="chevron">
          <a:avLst/>
        </a:prstGeom>
        <a:solidFill>
          <a:srgbClr val="DDDDDD">
            <a:alpha val="89804"/>
          </a:srgb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Modelagem Estatística Tradicional</a:t>
          </a:r>
        </a:p>
      </dsp:txBody>
      <dsp:txXfrm>
        <a:off x="4587865" y="1765152"/>
        <a:ext cx="1305351" cy="870234"/>
      </dsp:txXfrm>
    </dsp:sp>
    <dsp:sp modelId="{5911DBFA-F4D6-4978-B5B3-9802DED67E7B}">
      <dsp:nvSpPr>
        <dsp:cNvPr id="0" name=""/>
        <dsp:cNvSpPr/>
      </dsp:nvSpPr>
      <dsp:spPr>
        <a:xfrm>
          <a:off x="6023751" y="1765152"/>
          <a:ext cx="2175585" cy="870234"/>
        </a:xfrm>
        <a:prstGeom prst="chevron">
          <a:avLst/>
        </a:prstGeom>
        <a:solidFill>
          <a:srgbClr val="DDDDDD">
            <a:alpha val="89804"/>
          </a:srgb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Algoritmos de Inteligência Artificial</a:t>
          </a:r>
        </a:p>
      </dsp:txBody>
      <dsp:txXfrm>
        <a:off x="6458868" y="1765152"/>
        <a:ext cx="1305351" cy="870234"/>
      </dsp:txXfrm>
    </dsp:sp>
    <dsp:sp modelId="{09080E76-2DC4-4372-84BC-05C05B395057}">
      <dsp:nvSpPr>
        <dsp:cNvPr id="0" name=""/>
        <dsp:cNvSpPr/>
      </dsp:nvSpPr>
      <dsp:spPr>
        <a:xfrm>
          <a:off x="7894754" y="1765152"/>
          <a:ext cx="2175585" cy="870234"/>
        </a:xfrm>
        <a:prstGeom prst="chevron">
          <a:avLst/>
        </a:prstGeom>
        <a:solidFill>
          <a:srgbClr val="DDDDDD">
            <a:alpha val="90000"/>
          </a:srgb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Conclusões Preliminares</a:t>
          </a:r>
        </a:p>
      </dsp:txBody>
      <dsp:txXfrm>
        <a:off x="8329871" y="1765152"/>
        <a:ext cx="1305351" cy="87023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E19EB6-D866-42A8-B4F8-49C4A18BE19A}">
      <dsp:nvSpPr>
        <dsp:cNvPr id="0" name=""/>
        <dsp:cNvSpPr/>
      </dsp:nvSpPr>
      <dsp:spPr>
        <a:xfrm>
          <a:off x="1312" y="1676032"/>
          <a:ext cx="2621186" cy="1048474"/>
        </a:xfrm>
        <a:prstGeom prst="chevron">
          <a:avLst/>
        </a:prstGeom>
        <a:solidFill>
          <a:srgbClr val="DDDDDD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Planejamento</a:t>
          </a:r>
        </a:p>
      </dsp:txBody>
      <dsp:txXfrm>
        <a:off x="525549" y="1676032"/>
        <a:ext cx="1572712" cy="1048474"/>
      </dsp:txXfrm>
    </dsp:sp>
    <dsp:sp modelId="{AB221D9A-7F37-4CAE-AD4A-F7B2EE76FEFF}">
      <dsp:nvSpPr>
        <dsp:cNvPr id="0" name=""/>
        <dsp:cNvSpPr/>
      </dsp:nvSpPr>
      <dsp:spPr>
        <a:xfrm>
          <a:off x="2281745" y="1765152"/>
          <a:ext cx="2175585" cy="870234"/>
        </a:xfrm>
        <a:prstGeom prst="chevron">
          <a:avLst/>
        </a:prstGeom>
        <a:solidFill>
          <a:srgbClr val="DDDDDD"/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Análise Exploratória</a:t>
          </a:r>
        </a:p>
      </dsp:txBody>
      <dsp:txXfrm>
        <a:off x="2716862" y="1765152"/>
        <a:ext cx="1305351" cy="870234"/>
      </dsp:txXfrm>
    </dsp:sp>
    <dsp:sp modelId="{3C02ABC0-7D33-441C-AC29-602574AACD69}">
      <dsp:nvSpPr>
        <dsp:cNvPr id="0" name=""/>
        <dsp:cNvSpPr/>
      </dsp:nvSpPr>
      <dsp:spPr>
        <a:xfrm>
          <a:off x="4152748" y="1765152"/>
          <a:ext cx="2175585" cy="870234"/>
        </a:xfrm>
        <a:prstGeom prst="chevron">
          <a:avLst/>
        </a:prstGeom>
        <a:solidFill>
          <a:srgbClr val="CCECFF">
            <a:alpha val="89804"/>
          </a:srgb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Modelagem Estatística Tradicional</a:t>
          </a:r>
        </a:p>
      </dsp:txBody>
      <dsp:txXfrm>
        <a:off x="4587865" y="1765152"/>
        <a:ext cx="1305351" cy="870234"/>
      </dsp:txXfrm>
    </dsp:sp>
    <dsp:sp modelId="{5911DBFA-F4D6-4978-B5B3-9802DED67E7B}">
      <dsp:nvSpPr>
        <dsp:cNvPr id="0" name=""/>
        <dsp:cNvSpPr/>
      </dsp:nvSpPr>
      <dsp:spPr>
        <a:xfrm>
          <a:off x="6023751" y="1765152"/>
          <a:ext cx="2175585" cy="870234"/>
        </a:xfrm>
        <a:prstGeom prst="chevron">
          <a:avLst/>
        </a:prstGeom>
        <a:solidFill>
          <a:srgbClr val="DDDDDD"/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Algoritmos de Inteligência Artificial</a:t>
          </a:r>
        </a:p>
      </dsp:txBody>
      <dsp:txXfrm>
        <a:off x="6458868" y="1765152"/>
        <a:ext cx="1305351" cy="870234"/>
      </dsp:txXfrm>
    </dsp:sp>
    <dsp:sp modelId="{09080E76-2DC4-4372-84BC-05C05B395057}">
      <dsp:nvSpPr>
        <dsp:cNvPr id="0" name=""/>
        <dsp:cNvSpPr/>
      </dsp:nvSpPr>
      <dsp:spPr>
        <a:xfrm>
          <a:off x="7894754" y="1765152"/>
          <a:ext cx="2175585" cy="870234"/>
        </a:xfrm>
        <a:prstGeom prst="chevron">
          <a:avLst/>
        </a:prstGeom>
        <a:solidFill>
          <a:srgbClr val="DDDDDD"/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Conclusões Preliminares</a:t>
          </a:r>
        </a:p>
      </dsp:txBody>
      <dsp:txXfrm>
        <a:off x="8329871" y="1765152"/>
        <a:ext cx="1305351" cy="87023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E19EB6-D866-42A8-B4F8-49C4A18BE19A}">
      <dsp:nvSpPr>
        <dsp:cNvPr id="0" name=""/>
        <dsp:cNvSpPr/>
      </dsp:nvSpPr>
      <dsp:spPr>
        <a:xfrm>
          <a:off x="1312" y="1676032"/>
          <a:ext cx="2621186" cy="1048474"/>
        </a:xfrm>
        <a:prstGeom prst="chevron">
          <a:avLst/>
        </a:prstGeom>
        <a:solidFill>
          <a:srgbClr val="DDDDDD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Planejamento</a:t>
          </a:r>
        </a:p>
      </dsp:txBody>
      <dsp:txXfrm>
        <a:off x="525549" y="1676032"/>
        <a:ext cx="1572712" cy="1048474"/>
      </dsp:txXfrm>
    </dsp:sp>
    <dsp:sp modelId="{AB221D9A-7F37-4CAE-AD4A-F7B2EE76FEFF}">
      <dsp:nvSpPr>
        <dsp:cNvPr id="0" name=""/>
        <dsp:cNvSpPr/>
      </dsp:nvSpPr>
      <dsp:spPr>
        <a:xfrm>
          <a:off x="2281745" y="1765152"/>
          <a:ext cx="2175585" cy="870234"/>
        </a:xfrm>
        <a:prstGeom prst="chevron">
          <a:avLst/>
        </a:prstGeom>
        <a:solidFill>
          <a:srgbClr val="DDDDDD"/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Análise Exploratória</a:t>
          </a:r>
        </a:p>
      </dsp:txBody>
      <dsp:txXfrm>
        <a:off x="2716862" y="1765152"/>
        <a:ext cx="1305351" cy="870234"/>
      </dsp:txXfrm>
    </dsp:sp>
    <dsp:sp modelId="{3C02ABC0-7D33-441C-AC29-602574AACD69}">
      <dsp:nvSpPr>
        <dsp:cNvPr id="0" name=""/>
        <dsp:cNvSpPr/>
      </dsp:nvSpPr>
      <dsp:spPr>
        <a:xfrm>
          <a:off x="4152748" y="1765152"/>
          <a:ext cx="2175585" cy="870234"/>
        </a:xfrm>
        <a:prstGeom prst="chevron">
          <a:avLst/>
        </a:prstGeom>
        <a:solidFill>
          <a:srgbClr val="DDDDDD">
            <a:alpha val="89804"/>
          </a:srgb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Modelagem Estatística Tradicional</a:t>
          </a:r>
        </a:p>
      </dsp:txBody>
      <dsp:txXfrm>
        <a:off x="4587865" y="1765152"/>
        <a:ext cx="1305351" cy="870234"/>
      </dsp:txXfrm>
    </dsp:sp>
    <dsp:sp modelId="{5911DBFA-F4D6-4978-B5B3-9802DED67E7B}">
      <dsp:nvSpPr>
        <dsp:cNvPr id="0" name=""/>
        <dsp:cNvSpPr/>
      </dsp:nvSpPr>
      <dsp:spPr>
        <a:xfrm>
          <a:off x="6023751" y="1765152"/>
          <a:ext cx="2175585" cy="870234"/>
        </a:xfrm>
        <a:prstGeom prst="chevron">
          <a:avLst/>
        </a:prstGeom>
        <a:solidFill>
          <a:srgbClr val="DDDDDD"/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Algoritmos de Inteligência Artificial</a:t>
          </a:r>
        </a:p>
      </dsp:txBody>
      <dsp:txXfrm>
        <a:off x="6458868" y="1765152"/>
        <a:ext cx="1305351" cy="870234"/>
      </dsp:txXfrm>
    </dsp:sp>
    <dsp:sp modelId="{09080E76-2DC4-4372-84BC-05C05B395057}">
      <dsp:nvSpPr>
        <dsp:cNvPr id="0" name=""/>
        <dsp:cNvSpPr/>
      </dsp:nvSpPr>
      <dsp:spPr>
        <a:xfrm>
          <a:off x="7894754" y="1765152"/>
          <a:ext cx="2175585" cy="870234"/>
        </a:xfrm>
        <a:prstGeom prst="chevron">
          <a:avLst/>
        </a:prstGeom>
        <a:solidFill>
          <a:srgbClr val="434343">
            <a:alpha val="90000"/>
          </a:srgbClr>
        </a:solidFill>
        <a:ln w="12700" cap="flat" cmpd="sng" algn="ctr">
          <a:solidFill>
            <a:srgbClr val="4472C4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 dirty="0">
              <a:solidFill>
                <a:prstClr val="white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Conclusões Preliminares</a:t>
          </a:r>
        </a:p>
      </dsp:txBody>
      <dsp:txXfrm>
        <a:off x="8329871" y="1765152"/>
        <a:ext cx="1305351" cy="87023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Open Sans" panose="020B0604020202020204"/>
              </a:defRPr>
            </a:lvl1pPr>
          </a:lstStyle>
          <a:p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Open Sans" panose="020B0604020202020204"/>
              </a:defRPr>
            </a:lvl1pPr>
          </a:lstStyle>
          <a:p>
            <a:fld id="{741C0E9A-CAF1-44BA-8C98-5BE835AC7B3C}" type="datetimeFigureOut">
              <a:rPr lang="pt-BR" smtClean="0"/>
              <a:pPr/>
              <a:t>31/05/2023</a:t>
            </a:fld>
            <a:endParaRPr lang="pt-BR" dirty="0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 dirty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dirty="0"/>
              <a:t>Clique para editar os estilos de texto Mestres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Open Sans" panose="020B0604020202020204"/>
              </a:defRPr>
            </a:lvl1pPr>
          </a:lstStyle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Open Sans" panose="020B0604020202020204"/>
              </a:defRPr>
            </a:lvl1pPr>
          </a:lstStyle>
          <a:p>
            <a:fld id="{4A3CCD0D-6437-4073-8960-8BC5F3D1E700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514020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Open Sans" panose="020B0604020202020204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Open Sans" panose="020B0604020202020204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Open Sans" panose="020B0604020202020204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Open Sans" panose="020B0604020202020204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Open Sans" panose="020B0604020202020204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Existem casos de pessoas que possuem ou a renda monetária zerada ou a renda não monetária zerada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3CCD0D-6437-4073-8960-8BC5F3D1E700}" type="slidenum">
              <a:rPr lang="pt-BR" smtClean="0"/>
              <a:pPr/>
              <a:t>54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240422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8716AE-B139-4AEF-8AC5-FCA3837D9D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2A8FC99-B924-4CC8-9782-1BAEFC5F50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CC39956-4D72-4527-A3D7-467AF2D5FE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@2020 FIA LABDATA. Copyright all rights reserved.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71233BF-578A-495E-A4DD-0F516A97FA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labdata.fia.com.br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CABF1AF-51DC-4F1D-B6A9-EDC61394C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B8526-A7DF-44F1-A0A0-E2C9088E15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22127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4E4ECA-2699-4B8A-AEA5-677DE68F8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AD8FA993-DD33-4CF5-81E9-3DE9350B67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A948360-43C2-4AFA-85D0-9C25F159F4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@2020 FIA LABDATA. Copyright all rights reserved.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6AF7F78-02C3-4A92-80CE-B8D52A58E8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labdata.fia.com.br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86E441C-F96D-47CB-A6A8-0A95EA502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B8526-A7DF-44F1-A0A0-E2C9088E15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742488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01B4729D-8C1B-4D23-AF52-8E9140BB1B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C2078809-54C6-4997-9CD5-3DB83AE275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66F528E-0847-46D4-8041-49A6986762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@2020 FIA LABDATA. Copyright all rights reserved.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1C899A7-9A4A-4159-82DF-C862B9D670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labdata.fia.com.br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065081D-8656-4AC8-8D85-B2E8626046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B8526-A7DF-44F1-A0A0-E2C9088E15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602583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pt-BR" smtClean="0"/>
              <a:pPr/>
              <a:t>‹nº›</a:t>
            </a:fld>
            <a:endParaRPr lang="pt-BR"/>
          </a:p>
        </p:txBody>
      </p:sp>
      <p:pic>
        <p:nvPicPr>
          <p:cNvPr id="11" name="Google Shape;11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6864266" y="2851300"/>
            <a:ext cx="5292001" cy="39761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 rotWithShape="1">
          <a:blip r:embed="rId3">
            <a:alphaModFix/>
          </a:blip>
          <a:srcRect t="44000" b="27799"/>
          <a:stretch/>
        </p:blipFill>
        <p:spPr>
          <a:xfrm>
            <a:off x="8899534" y="5661634"/>
            <a:ext cx="4099767" cy="1156133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"/>
          <p:cNvSpPr/>
          <p:nvPr/>
        </p:nvSpPr>
        <p:spPr>
          <a:xfrm>
            <a:off x="-33" y="-92267"/>
            <a:ext cx="12192000" cy="169200"/>
          </a:xfrm>
          <a:prstGeom prst="rect">
            <a:avLst/>
          </a:prstGeom>
          <a:solidFill>
            <a:srgbClr val="6ADBD9"/>
          </a:solidFill>
          <a:ln w="9525" cap="flat" cmpd="sng">
            <a:solidFill>
              <a:srgbClr val="6ADB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latin typeface="Open Sans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13918829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 dirty="0"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6395403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 dirty="0"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 dirty="0"/>
          </a:p>
        </p:txBody>
      </p:sp>
      <p:sp>
        <p:nvSpPr>
          <p:cNvPr id="25" name="Google Shape;25;p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9231894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  <p:sp>
        <p:nvSpPr>
          <p:cNvPr id="28" name="Google Shape;28;p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3151575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 dirty="0"/>
          </a:p>
        </p:txBody>
      </p:sp>
      <p:sp>
        <p:nvSpPr>
          <p:cNvPr id="31" name="Google Shape;31;p7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 dirty="0"/>
          </a:p>
        </p:txBody>
      </p:sp>
      <p:sp>
        <p:nvSpPr>
          <p:cNvPr id="32" name="Google Shape;32;p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8937640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400" cy="54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 dirty="0"/>
          </a:p>
        </p:txBody>
      </p:sp>
      <p:sp>
        <p:nvSpPr>
          <p:cNvPr id="35" name="Google Shape;35;p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7870243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latin typeface="Open Sans" panose="020B0604020202020204"/>
            </a:endParaRPr>
          </a:p>
        </p:txBody>
      </p:sp>
      <p:sp>
        <p:nvSpPr>
          <p:cNvPr id="38" name="Google Shape;38;p9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 dirty="0"/>
          </a:p>
        </p:txBody>
      </p:sp>
      <p:sp>
        <p:nvSpPr>
          <p:cNvPr id="39" name="Google Shape;39;p9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6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 dirty="0"/>
          </a:p>
        </p:txBody>
      </p:sp>
      <p:sp>
        <p:nvSpPr>
          <p:cNvPr id="40" name="Google Shape;40;p9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6000" cy="49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 dirty="0"/>
          </a:p>
        </p:txBody>
      </p:sp>
      <p:sp>
        <p:nvSpPr>
          <p:cNvPr id="41" name="Google Shape;41;p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5618921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400" cy="8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30479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 dirty="0"/>
          </a:p>
        </p:txBody>
      </p:sp>
      <p:sp>
        <p:nvSpPr>
          <p:cNvPr id="44" name="Google Shape;44;p1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367120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2D7937-05B1-4276-9BB4-06913220B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FEB13B8-6628-461E-A7DC-2E6DA8BC42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D72D6DD-44F5-4F28-BDCA-45803BDB2F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dirty="0"/>
              <a:t>@2021 LABDATA FIA. Copyright </a:t>
            </a:r>
            <a:r>
              <a:rPr lang="pt-BR" dirty="0" err="1"/>
              <a:t>all</a:t>
            </a:r>
            <a:r>
              <a:rPr lang="pt-BR" dirty="0"/>
              <a:t> </a:t>
            </a:r>
            <a:r>
              <a:rPr lang="pt-BR" dirty="0" err="1"/>
              <a:t>rights</a:t>
            </a:r>
            <a:r>
              <a:rPr lang="pt-BR" dirty="0"/>
              <a:t> </a:t>
            </a:r>
            <a:r>
              <a:rPr lang="pt-BR" dirty="0" err="1"/>
              <a:t>reserved</a:t>
            </a:r>
            <a:r>
              <a:rPr lang="pt-BR" dirty="0"/>
              <a:t>.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0E48BF8-21E0-4701-AFCB-C6FBB2F4D9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labdata.fia.com.br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3BE8D92-1CF9-45FD-A449-2C0CE0396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B8526-A7DF-44F1-A0A0-E2C9088E15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9348367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800" cy="261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rPr dirty="0"/>
              <a:t>xx%</a:t>
            </a:r>
          </a:p>
        </p:txBody>
      </p:sp>
      <p:sp>
        <p:nvSpPr>
          <p:cNvPr id="47" name="Google Shape;47;p11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800" cy="17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ctr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ctr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ctr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 dirty="0"/>
          </a:p>
        </p:txBody>
      </p:sp>
      <p:sp>
        <p:nvSpPr>
          <p:cNvPr id="48" name="Google Shape;48;p1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6892976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6407747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8716AE-B139-4AEF-8AC5-FCA3837D9D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2A8FC99-B924-4CC8-9782-1BAEFC5F50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CC39956-4D72-4527-A3D7-467AF2D5FE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@2020 FIA LABDATA. Copyright all rights reserved.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71233BF-578A-495E-A4DD-0F516A97FA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labdata.fia.com.br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CABF1AF-51DC-4F1D-B6A9-EDC61394C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B8526-A7DF-44F1-A0A0-E2C9088E15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7664285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2D7937-05B1-4276-9BB4-06913220B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FEB13B8-6628-461E-A7DC-2E6DA8BC42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D72D6DD-44F5-4F28-BDCA-45803BDB2F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dirty="0"/>
              <a:t>@2021 LABDATA FIA. Copyright </a:t>
            </a:r>
            <a:r>
              <a:rPr lang="pt-BR" dirty="0" err="1"/>
              <a:t>all</a:t>
            </a:r>
            <a:r>
              <a:rPr lang="pt-BR" dirty="0"/>
              <a:t> </a:t>
            </a:r>
            <a:r>
              <a:rPr lang="pt-BR" dirty="0" err="1"/>
              <a:t>rights</a:t>
            </a:r>
            <a:r>
              <a:rPr lang="pt-BR" dirty="0"/>
              <a:t> </a:t>
            </a:r>
            <a:r>
              <a:rPr lang="pt-BR" dirty="0" err="1"/>
              <a:t>reserved</a:t>
            </a:r>
            <a:r>
              <a:rPr lang="pt-BR" dirty="0"/>
              <a:t>.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0E48BF8-21E0-4701-AFCB-C6FBB2F4D9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labdata.fia.com.br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3BE8D92-1CF9-45FD-A449-2C0CE0396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B8526-A7DF-44F1-A0A0-E2C9088E15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8050044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EB89F59-64F4-4D36-975A-A572FDDF5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649A5F1-4D26-4372-A429-02801E40C8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8E34B12-ACB7-4504-857C-43022E3CDB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@2020 FIA LABDATA. Copyright all rights reserved.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5A26DBF-39EF-46CF-8F63-50BDDAABE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labdata.fia.com.br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DA030F6-239E-46A9-A507-CFFE4262C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B8526-A7DF-44F1-A0A0-E2C9088E15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5245146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92B96D-2AF0-478F-933F-07F7CFC64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9416FF0-4972-444F-9596-0D3DB469F9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B62401C9-273D-4C9D-8957-984C097EEE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7A0911A-2DAD-480B-87F0-51A20923BA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@2020 FIA LABDATA. Copyright all rights reserved.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2189F4B-8A4F-4301-9ED9-D98F397669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labdata.fia.com.br</a:t>
            </a:r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BFF68CA-892C-4A00-B2E2-83ADCE4A0D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B8526-A7DF-44F1-A0A0-E2C9088E15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9230753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EF6EAA-4E06-4408-B3EC-0EB395A6E8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6C8F12E-79BA-499C-B6F7-44001FE88A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979B9F35-DC8D-4441-8173-70108EF013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A0B3950-5B27-4F1D-A58E-8717968AA5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3D278AB4-08CF-4C9D-9092-477BA2890D0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72D2442F-3EF2-4D4D-B104-90565C5EB2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@2020 FIA LABDATA. Copyright all rights reserved.</a:t>
            </a:r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0252A0B8-9F20-44DB-9508-C4AEB83194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labdata.fia.com.br</a:t>
            </a:r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AA4F7A9A-8E80-4E7F-A3FC-97E9B7A02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B8526-A7DF-44F1-A0A0-E2C9088E15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6758515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2106FF-21A7-4166-8319-567BFEBA0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66C84C2D-443B-41E7-870C-BD9061D751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@2020 FIA LABDATA. Copyright all rights reserved.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CE871DBC-8C7E-4790-A074-FC7CF74FD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labdata.fia.com.br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1578BE79-9371-482D-B61E-EA546C86E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B8526-A7DF-44F1-A0A0-E2C9088E15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312954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C6CFFAD7-E6C6-46C1-B5BB-817A54DEA5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@2020 FIA LABDATA. Copyright all rights reserved.</a:t>
            </a:r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5E9A653A-9CBD-4578-9DFB-865325E6CB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labdata.fia.com.br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92D0B2D-1966-42CB-AEE8-C713626828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B8526-A7DF-44F1-A0A0-E2C9088E15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8140184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C770A50-D06D-4105-8048-B11E8CBED8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A999CF1-C8F4-4CFD-B5F6-F1E1CF44E1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45658EB-1D49-4F88-9830-F607BC5F4A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0002697-4E19-4C42-AFAC-8BEF8FD755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@2020 FIA LABDATA. Copyright all rights reserved.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DFEE884-A0F2-48DB-BA6E-D58E3438D6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labdata.fia.com.br</a:t>
            </a:r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C66D9C5-2EEA-4428-9090-31AC84351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B8526-A7DF-44F1-A0A0-E2C9088E15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372303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EB89F59-64F4-4D36-975A-A572FDDF5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649A5F1-4D26-4372-A429-02801E40C8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8E34B12-ACB7-4504-857C-43022E3CDB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@2020 FIA LABDATA. Copyright all rights reserved.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5A26DBF-39EF-46CF-8F63-50BDDAABE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labdata.fia.com.br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DA030F6-239E-46A9-A507-CFFE4262C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B8526-A7DF-44F1-A0A0-E2C9088E15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2978021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85FE8F-00CA-445E-BF25-C8DAC77E5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0867159A-446E-4F5D-98C3-E4556E4A3A8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A26234A-4931-4C7A-BD8E-599A6D5D85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69C5AE97-0A0D-45D5-9F36-995E18A088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@2020 FIA LABDATA. Copyright all rights reserved.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AFF6FF8-A225-4D65-B4D2-40C6552CAD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labdata.fia.com.br</a:t>
            </a:r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6B29670-B4A8-4F96-A599-1C62154F8A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B8526-A7DF-44F1-A0A0-E2C9088E15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0181737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4E4ECA-2699-4B8A-AEA5-677DE68F8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AD8FA993-DD33-4CF5-81E9-3DE9350B67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A948360-43C2-4AFA-85D0-9C25F159F4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@2020 FIA LABDATA. Copyright all rights reserved.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6AF7F78-02C3-4A92-80CE-B8D52A58E8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labdata.fia.com.br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86E441C-F96D-47CB-A6A8-0A95EA502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B8526-A7DF-44F1-A0A0-E2C9088E15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8604403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01B4729D-8C1B-4D23-AF52-8E9140BB1B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C2078809-54C6-4997-9CD5-3DB83AE275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66F528E-0847-46D4-8041-49A6986762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@2020 FIA LABDATA. Copyright all rights reserved.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1C899A7-9A4A-4159-82DF-C862B9D670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labdata.fia.com.br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065081D-8656-4AC8-8D85-B2E8626046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B8526-A7DF-44F1-A0A0-E2C9088E15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034833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92B96D-2AF0-478F-933F-07F7CFC64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9416FF0-4972-444F-9596-0D3DB469F9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B62401C9-273D-4C9D-8957-984C097EEE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7A0911A-2DAD-480B-87F0-51A20923BA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@2020 FIA LABDATA. Copyright all rights reserved.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2189F4B-8A4F-4301-9ED9-D98F397669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labdata.fia.com.br</a:t>
            </a:r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BFF68CA-892C-4A00-B2E2-83ADCE4A0D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B8526-A7DF-44F1-A0A0-E2C9088E15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37906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EF6EAA-4E06-4408-B3EC-0EB395A6E8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6C8F12E-79BA-499C-B6F7-44001FE88A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979B9F35-DC8D-4441-8173-70108EF013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A0B3950-5B27-4F1D-A58E-8717968AA5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3D278AB4-08CF-4C9D-9092-477BA2890D0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72D2442F-3EF2-4D4D-B104-90565C5EB2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@2020 FIA LABDATA. Copyright all rights reserved.</a:t>
            </a:r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0252A0B8-9F20-44DB-9508-C4AEB83194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labdata.fia.com.br</a:t>
            </a:r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AA4F7A9A-8E80-4E7F-A3FC-97E9B7A02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B8526-A7DF-44F1-A0A0-E2C9088E15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057493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2106FF-21A7-4166-8319-567BFEBA0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66C84C2D-443B-41E7-870C-BD9061D751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@2020 FIA LABDATA. Copyright all rights reserved.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CE871DBC-8C7E-4790-A074-FC7CF74FD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labdata.fia.com.br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1578BE79-9371-482D-B61E-EA546C86E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B8526-A7DF-44F1-A0A0-E2C9088E15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930066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C6CFFAD7-E6C6-46C1-B5BB-817A54DEA5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@2020 FIA LABDATA. Copyright all rights reserved.</a:t>
            </a:r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5E9A653A-9CBD-4578-9DFB-865325E6CB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labdata.fia.com.br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92D0B2D-1966-42CB-AEE8-C713626828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B8526-A7DF-44F1-A0A0-E2C9088E15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904111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C770A50-D06D-4105-8048-B11E8CBED8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A999CF1-C8F4-4CFD-B5F6-F1E1CF44E1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45658EB-1D49-4F88-9830-F607BC5F4A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0002697-4E19-4C42-AFAC-8BEF8FD755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@2020 FIA LABDATA. Copyright all rights reserved.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DFEE884-A0F2-48DB-BA6E-D58E3438D6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labdata.fia.com.br</a:t>
            </a:r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C66D9C5-2EEA-4428-9090-31AC84351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B8526-A7DF-44F1-A0A0-E2C9088E15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142339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85FE8F-00CA-445E-BF25-C8DAC77E5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0867159A-446E-4F5D-98C3-E4556E4A3A8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A26234A-4931-4C7A-BD8E-599A6D5D85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69C5AE97-0A0D-45D5-9F36-995E18A088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@2020 FIA LABDATA. Copyright all rights reserved.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AFF6FF8-A225-4D65-B4D2-40C6552CAD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labdata.fia.com.br</a:t>
            </a:r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6B29670-B4A8-4F96-A599-1C62154F8A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B8526-A7DF-44F1-A0A0-E2C9088E15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235759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8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31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C5C3565C-D140-4C0C-92F9-F31FDB21F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dirty="0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DEC85DB-826E-4880-8EB7-61B52CC15F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dirty="0"/>
              <a:t>Clique para editar os estilos de texto Mestres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1BE5735-FB17-4D51-86BB-86683FBBE7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Open Sans" panose="020B0604020202020204"/>
              </a:defRPr>
            </a:lvl1pPr>
          </a:lstStyle>
          <a:p>
            <a:r>
              <a:rPr lang="pt-BR" dirty="0"/>
              <a:t>@2020 FIA LABDATA. Copyright </a:t>
            </a:r>
            <a:r>
              <a:rPr lang="pt-BR" dirty="0" err="1"/>
              <a:t>all</a:t>
            </a:r>
            <a:r>
              <a:rPr lang="pt-BR" dirty="0"/>
              <a:t> </a:t>
            </a:r>
            <a:r>
              <a:rPr lang="pt-BR" dirty="0" err="1"/>
              <a:t>rights</a:t>
            </a:r>
            <a:r>
              <a:rPr lang="pt-BR" dirty="0"/>
              <a:t> </a:t>
            </a:r>
            <a:r>
              <a:rPr lang="pt-BR" dirty="0" err="1"/>
              <a:t>reserved</a:t>
            </a:r>
            <a:r>
              <a:rPr lang="pt-BR" dirty="0"/>
              <a:t>.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6708B36-E06F-44CB-9761-AC85A8BEC5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Open Sans" panose="020B0604020202020204"/>
              </a:defRPr>
            </a:lvl1pPr>
          </a:lstStyle>
          <a:p>
            <a:r>
              <a:rPr lang="pt-BR" dirty="0"/>
              <a:t>labdata.fia.com.br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44006AA-26E9-4FDB-B981-0283554DAE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Open Sans" panose="020B0604020202020204"/>
              </a:defRPr>
            </a:lvl1pPr>
          </a:lstStyle>
          <a:p>
            <a:fld id="{E8FB8526-A7DF-44F1-A0A0-E2C9088E1528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503803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Open Sans" panose="020B0604020202020204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Open Sans" panose="020B0604020202020204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Open Sans" panose="020B0604020202020204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Open Sans" panose="020B0604020202020204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Open Sans" panose="020B0604020202020204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Open Sans" panose="020B0604020202020204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 dirty="0"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333">
                <a:solidFill>
                  <a:schemeClr val="dk2"/>
                </a:solidFill>
                <a:latin typeface="Open Sans" panose="020B0604020202020204"/>
              </a:defRPr>
            </a:lvl1pPr>
            <a:lvl2pPr lvl="1" algn="r">
              <a:buNone/>
              <a:defRPr sz="1333">
                <a:solidFill>
                  <a:schemeClr val="dk2"/>
                </a:solidFill>
              </a:defRPr>
            </a:lvl2pPr>
            <a:lvl3pPr lvl="2" algn="r">
              <a:buNone/>
              <a:defRPr sz="1333">
                <a:solidFill>
                  <a:schemeClr val="dk2"/>
                </a:solidFill>
              </a:defRPr>
            </a:lvl3pPr>
            <a:lvl4pPr lvl="3" algn="r">
              <a:buNone/>
              <a:defRPr sz="1333">
                <a:solidFill>
                  <a:schemeClr val="dk2"/>
                </a:solidFill>
              </a:defRPr>
            </a:lvl4pPr>
            <a:lvl5pPr lvl="4" algn="r">
              <a:buNone/>
              <a:defRPr sz="1333">
                <a:solidFill>
                  <a:schemeClr val="dk2"/>
                </a:solidFill>
              </a:defRPr>
            </a:lvl5pPr>
            <a:lvl6pPr lvl="5" algn="r">
              <a:buNone/>
              <a:defRPr sz="1333">
                <a:solidFill>
                  <a:schemeClr val="dk2"/>
                </a:solidFill>
              </a:defRPr>
            </a:lvl6pPr>
            <a:lvl7pPr lvl="6" algn="r">
              <a:buNone/>
              <a:defRPr sz="1333">
                <a:solidFill>
                  <a:schemeClr val="dk2"/>
                </a:solidFill>
              </a:defRPr>
            </a:lvl7pPr>
            <a:lvl8pPr lvl="7" algn="r">
              <a:buNone/>
              <a:defRPr sz="1333">
                <a:solidFill>
                  <a:schemeClr val="dk2"/>
                </a:solidFill>
              </a:defRPr>
            </a:lvl8pPr>
            <a:lvl9pPr lvl="8" algn="r">
              <a:buNone/>
              <a:defRPr sz="1333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4551185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Open Sans" panose="020B0604020202020204"/>
          <a:ea typeface="Open Sans" panose="020B0604020202020204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Open Sans" panose="020B0604020202020204"/>
          <a:ea typeface="Open Sans" panose="020B0604020202020204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C5C3565C-D140-4C0C-92F9-F31FDB21F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DEC85DB-826E-4880-8EB7-61B52CC15F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1BE5735-FB17-4D51-86BB-86683FBBE7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pt-BR"/>
              <a:t>@2020 FIA LABDATA. Copyright all rights reserved.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6708B36-E06F-44CB-9761-AC85A8BEC5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pt-BR"/>
              <a:t>labdata.fia.com.br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44006AA-26E9-4FDB-B981-0283554DAE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FB8526-A7DF-44F1-A0A0-E2C9088E15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781229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jpeg"/><Relationship Id="rId5" Type="http://schemas.openxmlformats.org/officeDocument/2006/relationships/image" Target="../media/image1.png"/><Relationship Id="rId4" Type="http://schemas.openxmlformats.org/officeDocument/2006/relationships/image" Target="../media/image4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6.jpeg"/><Relationship Id="rId7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6.jpeg"/><Relationship Id="rId7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9.png"/><Relationship Id="rId5" Type="http://schemas.openxmlformats.org/officeDocument/2006/relationships/image" Target="../media/image6.jpe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slide" Target="slide7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5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5.png"/><Relationship Id="rId7" Type="http://schemas.openxmlformats.org/officeDocument/2006/relationships/image" Target="../media/image5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emf"/><Relationship Id="rId4" Type="http://schemas.openxmlformats.org/officeDocument/2006/relationships/oleObject" Target="file:///E:\Google%20Drive\P&#243;s%20Gradua&#231;&#227;o\TCC\Projeto\analise_exploratoria.xlsx!correlacao!L23C2:L33C12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5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jpeg"/><Relationship Id="rId5" Type="http://schemas.openxmlformats.org/officeDocument/2006/relationships/image" Target="../media/image12.png"/><Relationship Id="rId4" Type="http://schemas.openxmlformats.org/officeDocument/2006/relationships/slide" Target="slide4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jpeg"/><Relationship Id="rId5" Type="http://schemas.openxmlformats.org/officeDocument/2006/relationships/slide" Target="slide58.xml"/><Relationship Id="rId4" Type="http://schemas.openxmlformats.org/officeDocument/2006/relationships/image" Target="../media/image6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jpeg"/><Relationship Id="rId5" Type="http://schemas.openxmlformats.org/officeDocument/2006/relationships/slide" Target="slide58.xml"/><Relationship Id="rId4" Type="http://schemas.openxmlformats.org/officeDocument/2006/relationships/image" Target="../media/image6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9.emf"/><Relationship Id="rId4" Type="http://schemas.openxmlformats.org/officeDocument/2006/relationships/oleObject" Target="file:///E:\Google%20Drive\P&#243;s%20Gradua&#231;&#227;o\TCC\Projeto\analise_exploratoria.xlsx!Freq_graducacao!%5banalise_exploratoria.xlsx%5dFreq_graducacao%20Gr&#225;fico%201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1.emf"/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2.xml"/><Relationship Id="rId6" Type="http://schemas.openxmlformats.org/officeDocument/2006/relationships/oleObject" Target="file:///E:\Google%20Drive\P&#243;s%20Gradua&#231;&#227;o\TCC\Projeto\analise_exploratoria_Bivariada.xlsx!Resumo!L4C3:L11C4" TargetMode="External"/><Relationship Id="rId5" Type="http://schemas.openxmlformats.org/officeDocument/2006/relationships/slide" Target="slide63.xml"/><Relationship Id="rId4" Type="http://schemas.openxmlformats.org/officeDocument/2006/relationships/image" Target="../media/image6.jpe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slide" Target="slide42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emf"/><Relationship Id="rId5" Type="http://schemas.openxmlformats.org/officeDocument/2006/relationships/oleObject" Target="file:///E:\Google%20Drive\P&#243;s%20Gradua&#231;&#227;o\TCC\Projeto\resultados_modelos.xlsx!Regressao_Logistica!L4C4:L10C7" TargetMode="External"/><Relationship Id="rId4" Type="http://schemas.openxmlformats.org/officeDocument/2006/relationships/image" Target="../media/image64.e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" Target="slide41.xm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emf"/><Relationship Id="rId4" Type="http://schemas.openxmlformats.org/officeDocument/2006/relationships/oleObject" Target="file:///E:\Google%20Drive\P&#243;s%20Gradua&#231;&#227;o\TCC\Projeto\resultados_modelos.xlsx!Regressao_Logistica!L15C11:L28C12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emf"/><Relationship Id="rId5" Type="http://schemas.openxmlformats.org/officeDocument/2006/relationships/oleObject" Target="file:///E:\Google%20Drive\P&#243;s%20Gradua&#231;&#227;o\TCC\Projeto\resultados_modelos.xlsx!Planilha1!%5bresultados_modelos.xlsx%5dPlanilha1%20Gr&#225;fico%201" TargetMode="External"/><Relationship Id="rId4" Type="http://schemas.openxmlformats.org/officeDocument/2006/relationships/slide" Target="slide4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emf"/><Relationship Id="rId5" Type="http://schemas.openxmlformats.org/officeDocument/2006/relationships/oleObject" Target="file:///E:\Google%20Drive\P&#243;s%20Gradua&#231;&#227;o\TCC\Projeto\resultados_modelos.xlsx!Planilha1!%5bresultados_modelos.xlsx%5dPlanilha1%20Gr&#225;fico%202" TargetMode="External"/><Relationship Id="rId4" Type="http://schemas.openxmlformats.org/officeDocument/2006/relationships/slide" Target="slide4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emf"/><Relationship Id="rId2" Type="http://schemas.openxmlformats.org/officeDocument/2006/relationships/oleObject" Target="file:///E:\Google%20Drive\P&#243;s%20Gradua&#231;&#227;o\TCC\Projeto\resultados_modelos.xlsx!Planilha1!%5bresultados_modelos.xlsx%5dPlanilha1%20Gr&#225;fico%203" TargetMode="External"/><Relationship Id="rId1" Type="http://schemas.openxmlformats.org/officeDocument/2006/relationships/slideLayout" Target="../slideLayouts/slideLayout2.xml"/><Relationship Id="rId6" Type="http://schemas.openxmlformats.org/officeDocument/2006/relationships/slide" Target="slide44.xml"/><Relationship Id="rId5" Type="http://schemas.openxmlformats.org/officeDocument/2006/relationships/image" Target="../media/image6.jpeg"/><Relationship Id="rId4" Type="http://schemas.openxmlformats.org/officeDocument/2006/relationships/image" Target="../media/image1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" Target="slide34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72.emf"/><Relationship Id="rId4" Type="http://schemas.openxmlformats.org/officeDocument/2006/relationships/oleObject" Target="file:///E:\Google%20Drive\P&#243;s%20Gradua&#231;&#227;o\TCC\Projeto\analise_exploratoria.xlsx!UF!%5banalise_exploratoria.xlsx%5dUF%20Gr&#225;fico%201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idealista.com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6.jpe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oleObject" Target="file:///E:\Google%20Drive\P&#243;s%20Gradua&#231;&#227;o\TCC\Projeto\analise_exploratoria.xlsx!Cor_Raca!%5banalise_exploratoria.xlsx%5dCor_Raca%20Gr&#225;fico%201" TargetMode="External"/><Relationship Id="rId3" Type="http://schemas.openxmlformats.org/officeDocument/2006/relationships/slide" Target="slide34.xml"/><Relationship Id="rId7" Type="http://schemas.openxmlformats.org/officeDocument/2006/relationships/image" Target="../media/image74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oleObject" Target="file:///E:\Google%20Drive\P&#243;s%20Gradua&#231;&#227;o\TCC\Projeto\analise_exploratoria.xlsx!Sexo!%5banalise_exploratoria.xlsx%5dSexo%20Gr&#225;fico%201" TargetMode="External"/><Relationship Id="rId5" Type="http://schemas.openxmlformats.org/officeDocument/2006/relationships/image" Target="../media/image73.emf"/><Relationship Id="rId10" Type="http://schemas.openxmlformats.org/officeDocument/2006/relationships/image" Target="../media/image6.jpeg"/><Relationship Id="rId4" Type="http://schemas.openxmlformats.org/officeDocument/2006/relationships/oleObject" Target="file:///E:\Google%20Drive\P&#243;s%20Gradua&#231;&#227;o\TCC\Projeto\analise_exploratoria.xlsx!Estrato_POF!%5banalise_exploratoria.xlsx%5dEstrato_POF%20Gr&#225;fico%201" TargetMode="External"/><Relationship Id="rId9" Type="http://schemas.openxmlformats.org/officeDocument/2006/relationships/image" Target="../media/image75.emf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76.png"/><Relationship Id="rId7" Type="http://schemas.openxmlformats.org/officeDocument/2006/relationships/slide" Target="slide34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emf"/><Relationship Id="rId5" Type="http://schemas.openxmlformats.org/officeDocument/2006/relationships/oleObject" Target="file:///E:\Google%20Drive\P&#243;s%20Gradua&#231;&#227;o\TCC\Projeto\analise_exploratoria.xlsx!Idade!L3C14:L9C15" TargetMode="External"/><Relationship Id="rId4" Type="http://schemas.openxmlformats.org/officeDocument/2006/relationships/image" Target="../media/image77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slide" Target="slide34.xml"/><Relationship Id="rId7" Type="http://schemas.openxmlformats.org/officeDocument/2006/relationships/image" Target="../media/image80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oleObject" Target="file:///E:\Google%20Drive\P&#243;s%20Gradua&#231;&#227;o\TCC\Projeto\analise_exploratoria.xlsx!Trabalhou_Ult_12m!%5banalise_exploratoria.xlsx%5dTrabalhou_Ult_12m%20Gr&#225;fico%201" TargetMode="External"/><Relationship Id="rId5" Type="http://schemas.openxmlformats.org/officeDocument/2006/relationships/image" Target="../media/image79.emf"/><Relationship Id="rId4" Type="http://schemas.openxmlformats.org/officeDocument/2006/relationships/oleObject" Target="file:///E:\Google%20Drive\P&#243;s%20Gradua&#231;&#227;o\TCC\Projeto\analise_exploratoria.xlsx!Plano_Saude!%5banalise_exploratoria.xlsx%5dPlano_Saude%20Gr&#225;fico%201" TargetMode="Externa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slide" Target="slide34.xml"/><Relationship Id="rId7" Type="http://schemas.openxmlformats.org/officeDocument/2006/relationships/image" Target="../media/image82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oleObject" Target="file:///E:\Google%20Drive\P&#243;s%20Gradua&#231;&#227;o\TCC\Projeto\analise_exploratoria.xlsx!Gastos_Sem_Renda!%5banalise_exploratoria.xlsx%5dGastos_Sem_Renda%20Gr&#225;fico%201" TargetMode="External"/><Relationship Id="rId5" Type="http://schemas.openxmlformats.org/officeDocument/2006/relationships/image" Target="../media/image81.emf"/><Relationship Id="rId4" Type="http://schemas.openxmlformats.org/officeDocument/2006/relationships/oleObject" Target="file:///E:\Google%20Drive\P&#243;s%20Gradua&#231;&#227;o\TCC\Projeto\analise_exploratoria.xlsx!Composicao!%5banalise_exploratoria.xlsx%5dComposicao%20Gr&#225;fico%201" TargetMode="Externa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emf"/><Relationship Id="rId3" Type="http://schemas.openxmlformats.org/officeDocument/2006/relationships/image" Target="../media/image83.png"/><Relationship Id="rId7" Type="http://schemas.openxmlformats.org/officeDocument/2006/relationships/oleObject" Target="file:///E:\Google%20Drive\P&#243;s%20Gradua&#231;&#227;o\TCC\Projeto\analise_exploratoria.xlsx!Idade!L12C14:L18C15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4.xml"/><Relationship Id="rId5" Type="http://schemas.openxmlformats.org/officeDocument/2006/relationships/image" Target="../media/image1.png"/><Relationship Id="rId4" Type="http://schemas.openxmlformats.org/officeDocument/2006/relationships/image" Target="../media/image84.png"/><Relationship Id="rId9" Type="http://schemas.openxmlformats.org/officeDocument/2006/relationships/image" Target="../media/image6.jpe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86.emf"/><Relationship Id="rId7" Type="http://schemas.openxmlformats.org/officeDocument/2006/relationships/slide" Target="slide34.xml"/><Relationship Id="rId2" Type="http://schemas.openxmlformats.org/officeDocument/2006/relationships/oleObject" Target="file:///E:\Google%20Drive\P&#243;s%20Gradua&#231;&#227;o\TCC\Projeto\analise_exploratoria.xlsx!Idade!L20C14:L26C15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89.emf"/><Relationship Id="rId7" Type="http://schemas.openxmlformats.org/officeDocument/2006/relationships/slide" Target="slide34.xml"/><Relationship Id="rId2" Type="http://schemas.openxmlformats.org/officeDocument/2006/relationships/oleObject" Target="file:///E:\Google%20Drive\P&#243;s%20Gradua&#231;&#227;o\TCC\Projeto\analise_exploratoria.xlsx!Idade!L36C14:L42C15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92.emf"/><Relationship Id="rId7" Type="http://schemas.openxmlformats.org/officeDocument/2006/relationships/slide" Target="slide34.xml"/><Relationship Id="rId2" Type="http://schemas.openxmlformats.org/officeDocument/2006/relationships/oleObject" Target="file:///E:\Google%20Drive\P&#243;s%20Gradua&#231;&#227;o\TCC\Projeto\analise_exploratoria.xlsx!Idade!L44C14:L50C15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oleObject" Target="file:///E:\Google%20Drive\P&#243;s%20Gradua&#231;&#227;o\TCC\Projeto\analise_exploratoria.xlsx!Idade!L52C14:L58C15" TargetMode="External"/><Relationship Id="rId7" Type="http://schemas.openxmlformats.org/officeDocument/2006/relationships/slide" Target="slide34.xml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97.png"/><Relationship Id="rId4" Type="http://schemas.openxmlformats.org/officeDocument/2006/relationships/image" Target="../media/image96.emf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99.png"/><Relationship Id="rId7" Type="http://schemas.openxmlformats.org/officeDocument/2006/relationships/slide" Target="slide34.xml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100.emf"/><Relationship Id="rId4" Type="http://schemas.openxmlformats.org/officeDocument/2006/relationships/oleObject" Target="file:///E:\Google%20Drive\P&#243;s%20Gradua&#231;&#227;o\TCC\Projeto\analise_exploratoria.xlsx!Idade!L60C14:L66C15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102.png"/><Relationship Id="rId7" Type="http://schemas.openxmlformats.org/officeDocument/2006/relationships/slide" Target="slide34.xml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103.emf"/><Relationship Id="rId4" Type="http://schemas.openxmlformats.org/officeDocument/2006/relationships/oleObject" Target="file:///E:\Google%20Drive\P&#243;s%20Gradua&#231;&#227;o\TCC\Projeto\analise_exploratoria.xlsx!Idade!L68C14:L74C15" TargetMode="Externa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104.emf"/><Relationship Id="rId7" Type="http://schemas.openxmlformats.org/officeDocument/2006/relationships/slide" Target="slide34.xml"/><Relationship Id="rId2" Type="http://schemas.openxmlformats.org/officeDocument/2006/relationships/oleObject" Target="file:///E:\Google%20Drive\P&#243;s%20Gradua&#231;&#227;o\TCC\Projeto\analise_exploratoria.xlsx!Idade!L76C14:L82C15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slide" Target="slide34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107.emf"/><Relationship Id="rId4" Type="http://schemas.openxmlformats.org/officeDocument/2006/relationships/oleObject" Target="file:///E:\Google%20Drive\P&#243;s%20Gradua&#231;&#227;o\TCC\Projeto\analise_exploratoria.xlsx!Instrucao!%5banalise_exploratoria.xlsx%5dInstrucao%20Gr&#225;fico%201" TargetMode="Externa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oleObject" Target="file:///E:\Google%20Drive\P&#243;s%20Gradua&#231;&#227;o\TCC\Projeto\analise_exploratoria_Bivariada.xlsx!UF!%5banalise_exploratoria_Bivariada.xlsx%5dUF%20Gr&#225;fico%203" TargetMode="External"/><Relationship Id="rId3" Type="http://schemas.openxmlformats.org/officeDocument/2006/relationships/slide" Target="slide38.xml"/><Relationship Id="rId7" Type="http://schemas.openxmlformats.org/officeDocument/2006/relationships/image" Target="../media/image111.svg"/><Relationship Id="rId12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11" Type="http://schemas.openxmlformats.org/officeDocument/2006/relationships/image" Target="../media/image113.emf"/><Relationship Id="rId5" Type="http://schemas.openxmlformats.org/officeDocument/2006/relationships/image" Target="../media/image109.svg"/><Relationship Id="rId10" Type="http://schemas.openxmlformats.org/officeDocument/2006/relationships/oleObject" Target="file:///E:\Google%20Drive\P&#243;s%20Gradua&#231;&#227;o\TCC\Projeto\analise_exploratoria_Bivariada.xlsx!Estrato_POF!%5banalise_exploratoria_Bivariada.xlsx%5dEstrato_POF%20Gr&#225;fico%201" TargetMode="External"/><Relationship Id="rId4" Type="http://schemas.openxmlformats.org/officeDocument/2006/relationships/image" Target="../media/image108.png"/><Relationship Id="rId9" Type="http://schemas.openxmlformats.org/officeDocument/2006/relationships/image" Target="../media/image112.emf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114.emf"/><Relationship Id="rId7" Type="http://schemas.openxmlformats.org/officeDocument/2006/relationships/image" Target="../media/image109.svg"/><Relationship Id="rId2" Type="http://schemas.openxmlformats.org/officeDocument/2006/relationships/oleObject" Target="file:///E:\Google%20Drive\P&#243;s%20Gradua&#231;&#227;o\TCC\Projeto\analise_exploratoria_Bivariada.xlsx!Sexo!%5banalise_exploratoria_Bivariada.xlsx%5dSexo%20Gr&#225;fico%203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png"/><Relationship Id="rId11" Type="http://schemas.openxmlformats.org/officeDocument/2006/relationships/image" Target="../media/image6.jpeg"/><Relationship Id="rId5" Type="http://schemas.openxmlformats.org/officeDocument/2006/relationships/image" Target="../media/image1.png"/><Relationship Id="rId10" Type="http://schemas.openxmlformats.org/officeDocument/2006/relationships/slide" Target="slide38.xml"/><Relationship Id="rId4" Type="http://schemas.openxmlformats.org/officeDocument/2006/relationships/image" Target="../media/image115.png"/><Relationship Id="rId9" Type="http://schemas.openxmlformats.org/officeDocument/2006/relationships/image" Target="../media/image111.sv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svg"/><Relationship Id="rId3" Type="http://schemas.openxmlformats.org/officeDocument/2006/relationships/image" Target="../media/image116.emf"/><Relationship Id="rId7" Type="http://schemas.openxmlformats.org/officeDocument/2006/relationships/image" Target="../media/image108.png"/><Relationship Id="rId12" Type="http://schemas.openxmlformats.org/officeDocument/2006/relationships/image" Target="../media/image6.jpeg"/><Relationship Id="rId2" Type="http://schemas.openxmlformats.org/officeDocument/2006/relationships/oleObject" Target="file:///E:\Google%20Drive\P&#243;s%20Gradua&#231;&#227;o\TCC\Projeto\analise_exploratoria_Bivariada.xlsx!Plano_Saude!%5banalise_exploratoria_Bivariada.xlsx%5dPlano_Saude%20Gr&#225;fico%203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11" Type="http://schemas.openxmlformats.org/officeDocument/2006/relationships/slide" Target="slide38.xml"/><Relationship Id="rId5" Type="http://schemas.openxmlformats.org/officeDocument/2006/relationships/image" Target="../media/image117.emf"/><Relationship Id="rId10" Type="http://schemas.openxmlformats.org/officeDocument/2006/relationships/image" Target="../media/image111.svg"/><Relationship Id="rId4" Type="http://schemas.openxmlformats.org/officeDocument/2006/relationships/oleObject" Target="file:///E:\Google%20Drive\P&#243;s%20Gradua&#231;&#227;o\TCC\Projeto\analise_exploratoria_Bivariada.xlsx!Cor_Raca!%5banalise_exploratoria_Bivariada.xlsx%5dCor_Raca%20Gr&#225;fico%203" TargetMode="External"/><Relationship Id="rId9" Type="http://schemas.openxmlformats.org/officeDocument/2006/relationships/image" Target="../media/image110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svg"/><Relationship Id="rId3" Type="http://schemas.openxmlformats.org/officeDocument/2006/relationships/image" Target="../media/image118.emf"/><Relationship Id="rId7" Type="http://schemas.openxmlformats.org/officeDocument/2006/relationships/image" Target="../media/image108.png"/><Relationship Id="rId12" Type="http://schemas.openxmlformats.org/officeDocument/2006/relationships/image" Target="../media/image6.jpeg"/><Relationship Id="rId2" Type="http://schemas.openxmlformats.org/officeDocument/2006/relationships/oleObject" Target="file:///E:\Google%20Drive\P&#243;s%20Gradua&#231;&#227;o\TCC\Projeto\analise_exploratoria_Bivariada.xlsx!Gastos_Sem_Renda!%5banalise_exploratoria_Bivariada.xlsx%5dGastos_Sem_Renda%20Gr&#225;fico%203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11" Type="http://schemas.openxmlformats.org/officeDocument/2006/relationships/slide" Target="slide38.xml"/><Relationship Id="rId5" Type="http://schemas.openxmlformats.org/officeDocument/2006/relationships/image" Target="../media/image119.emf"/><Relationship Id="rId10" Type="http://schemas.openxmlformats.org/officeDocument/2006/relationships/image" Target="../media/image111.svg"/><Relationship Id="rId4" Type="http://schemas.openxmlformats.org/officeDocument/2006/relationships/oleObject" Target="file:///E:\Google%20Drive\P&#243;s%20Gradua&#231;&#227;o\TCC\Projeto\analise_exploratoria_Bivariada.xlsx!Trabalhou_Ult_12m!%5banalise_exploratoria_Bivariada.xlsx%5dTrabalhou_Ult_12m%20Gr&#225;fico%203" TargetMode="External"/><Relationship Id="rId9" Type="http://schemas.openxmlformats.org/officeDocument/2006/relationships/image" Target="../media/image110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120.emf"/><Relationship Id="rId7" Type="http://schemas.openxmlformats.org/officeDocument/2006/relationships/image" Target="../media/image109.svg"/><Relationship Id="rId2" Type="http://schemas.openxmlformats.org/officeDocument/2006/relationships/oleObject" Target="file:///E:\Google%20Drive\P&#243;s%20Gradua&#231;&#227;o\TCC\Projeto\analise_exploratoria_Bivariada.xlsx!Composicao!%5banalise_exploratoria_Bivariada.xlsx%5dComposicao%20Gr&#225;fico%203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png"/><Relationship Id="rId11" Type="http://schemas.openxmlformats.org/officeDocument/2006/relationships/image" Target="../media/image6.jpeg"/><Relationship Id="rId5" Type="http://schemas.openxmlformats.org/officeDocument/2006/relationships/image" Target="../media/image1.png"/><Relationship Id="rId10" Type="http://schemas.openxmlformats.org/officeDocument/2006/relationships/slide" Target="slide38.xml"/><Relationship Id="rId4" Type="http://schemas.openxmlformats.org/officeDocument/2006/relationships/image" Target="../media/image121.png"/><Relationship Id="rId9" Type="http://schemas.openxmlformats.org/officeDocument/2006/relationships/image" Target="../media/image111.sv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svg"/><Relationship Id="rId3" Type="http://schemas.openxmlformats.org/officeDocument/2006/relationships/image" Target="../media/image123.png"/><Relationship Id="rId7" Type="http://schemas.openxmlformats.org/officeDocument/2006/relationships/image" Target="../media/image110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svg"/><Relationship Id="rId5" Type="http://schemas.openxmlformats.org/officeDocument/2006/relationships/image" Target="../media/image108.png"/><Relationship Id="rId10" Type="http://schemas.openxmlformats.org/officeDocument/2006/relationships/image" Target="../media/image6.jpeg"/><Relationship Id="rId4" Type="http://schemas.openxmlformats.org/officeDocument/2006/relationships/image" Target="../media/image1.png"/><Relationship Id="rId9" Type="http://schemas.openxmlformats.org/officeDocument/2006/relationships/slide" Target="slide38.xml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svg"/><Relationship Id="rId3" Type="http://schemas.openxmlformats.org/officeDocument/2006/relationships/image" Target="../media/image125.png"/><Relationship Id="rId7" Type="http://schemas.openxmlformats.org/officeDocument/2006/relationships/image" Target="../media/image110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svg"/><Relationship Id="rId5" Type="http://schemas.openxmlformats.org/officeDocument/2006/relationships/image" Target="../media/image108.png"/><Relationship Id="rId10" Type="http://schemas.openxmlformats.org/officeDocument/2006/relationships/image" Target="../media/image6.jpeg"/><Relationship Id="rId4" Type="http://schemas.openxmlformats.org/officeDocument/2006/relationships/image" Target="../media/image1.png"/><Relationship Id="rId9" Type="http://schemas.openxmlformats.org/officeDocument/2006/relationships/slide" Target="slide3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svg"/><Relationship Id="rId3" Type="http://schemas.openxmlformats.org/officeDocument/2006/relationships/image" Target="../media/image127.png"/><Relationship Id="rId7" Type="http://schemas.openxmlformats.org/officeDocument/2006/relationships/image" Target="../media/image110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svg"/><Relationship Id="rId5" Type="http://schemas.openxmlformats.org/officeDocument/2006/relationships/image" Target="../media/image108.png"/><Relationship Id="rId10" Type="http://schemas.openxmlformats.org/officeDocument/2006/relationships/image" Target="../media/image6.jpeg"/><Relationship Id="rId4" Type="http://schemas.openxmlformats.org/officeDocument/2006/relationships/image" Target="../media/image1.png"/><Relationship Id="rId9" Type="http://schemas.openxmlformats.org/officeDocument/2006/relationships/slide" Target="slide38.xml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128.emf"/><Relationship Id="rId7" Type="http://schemas.openxmlformats.org/officeDocument/2006/relationships/image" Target="../media/image109.svg"/><Relationship Id="rId2" Type="http://schemas.openxmlformats.org/officeDocument/2006/relationships/oleObject" Target="file:///E:\Google%20Drive\P&#243;s%20Gradua&#231;&#227;o\TCC\Projeto\analise_exploratoria_Bivariada.xlsx!Instrucao!%5banalise_exploratoria_Bivariada.xlsx%5dInstrucao%20Gr&#225;fico%202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png"/><Relationship Id="rId11" Type="http://schemas.openxmlformats.org/officeDocument/2006/relationships/image" Target="../media/image6.jpeg"/><Relationship Id="rId5" Type="http://schemas.openxmlformats.org/officeDocument/2006/relationships/image" Target="../media/image1.png"/><Relationship Id="rId10" Type="http://schemas.openxmlformats.org/officeDocument/2006/relationships/slide" Target="slide38.xml"/><Relationship Id="rId4" Type="http://schemas.openxmlformats.org/officeDocument/2006/relationships/image" Target="../media/image129.png"/><Relationship Id="rId9" Type="http://schemas.openxmlformats.org/officeDocument/2006/relationships/image" Target="../media/image111.sv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emf"/><Relationship Id="rId3" Type="http://schemas.openxmlformats.org/officeDocument/2006/relationships/oleObject" Target="file:///E:\Google%20Drive\P&#243;s%20Gradua&#231;&#227;o\TCC\Projeto\analise_exploratoria.xlsx!Variaveis_removidas!L3C14:L6C17" TargetMode="External"/><Relationship Id="rId7" Type="http://schemas.openxmlformats.org/officeDocument/2006/relationships/oleObject" Target="file:///E:\Google%20Drive\P&#243;s%20Gradua&#231;&#227;o\TCC\Projeto\analise_exploratoria.xlsx!Variaveis_removidas!L3C19:L11C22" TargetMode="Externa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1.emf"/><Relationship Id="rId5" Type="http://schemas.openxmlformats.org/officeDocument/2006/relationships/oleObject" Target="file:///E:\Google%20Drive\P&#243;s%20Gradua&#231;&#227;o\TCC\Projeto\analise_exploratoria.xlsx!Variaveis_removidas!L9C14:L12C17" TargetMode="External"/><Relationship Id="rId4" Type="http://schemas.openxmlformats.org/officeDocument/2006/relationships/image" Target="../media/image130.emf"/><Relationship Id="rId9" Type="http://schemas.openxmlformats.org/officeDocument/2006/relationships/slide" Target="slide19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oleObject" Target="file:///E:\Google%20Drive\P&#243;s%20Gradua&#231;&#227;o\TCC\Projeto\analise_exploratoria.xlsx!Variaveis_removidas!L3C24:L7C27" TargetMode="External"/><Relationship Id="rId7" Type="http://schemas.openxmlformats.org/officeDocument/2006/relationships/slide" Target="slide19.xm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4.emf"/><Relationship Id="rId5" Type="http://schemas.openxmlformats.org/officeDocument/2006/relationships/oleObject" Target="file:///E:\Google%20Drive\P&#243;s%20Gradua&#231;&#227;o\TCC\Projeto\analise_exploratoria.xlsx!Variaveis_removidas!L3C29:L16C32" TargetMode="External"/><Relationship Id="rId4" Type="http://schemas.openxmlformats.org/officeDocument/2006/relationships/image" Target="../media/image133.emf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oleObject" Target="file:///E:\Google%20Drive\P&#243;s%20Gradua&#231;&#227;o\TCC\Projeto\analise_exploratoria.xlsx!Variaveis_removidas!L4C34:L9C37" TargetMode="External"/><Relationship Id="rId7" Type="http://schemas.openxmlformats.org/officeDocument/2006/relationships/slide" Target="slide19.xm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6.emf"/><Relationship Id="rId5" Type="http://schemas.openxmlformats.org/officeDocument/2006/relationships/oleObject" Target="file:///E:\Google%20Drive\P&#243;s%20Gradua&#231;&#227;o\TCC\Projeto\analise_exploratoria.xlsx!Variaveis_removidas!L32C40:L35C41" TargetMode="External"/><Relationship Id="rId4" Type="http://schemas.openxmlformats.org/officeDocument/2006/relationships/image" Target="../media/image135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090" name="Picture 2" descr="Morar em Portugal">
            <a:extLst>
              <a:ext uri="{FF2B5EF4-FFF2-40B4-BE49-F238E27FC236}">
                <a16:creationId xmlns:a16="http://schemas.microsoft.com/office/drawing/2014/main" id="{FF6233C3-251E-454A-BF9F-B39C612496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746" r="23812" b="746"/>
          <a:stretch/>
        </p:blipFill>
        <p:spPr bwMode="auto">
          <a:xfrm>
            <a:off x="4354535" y="42517"/>
            <a:ext cx="7837465" cy="6815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6" name="Google Shape;56;p13"/>
          <p:cNvGrpSpPr/>
          <p:nvPr/>
        </p:nvGrpSpPr>
        <p:grpSpPr>
          <a:xfrm>
            <a:off x="-3251199" y="-304800"/>
            <a:ext cx="10893700" cy="7467600"/>
            <a:chOff x="-2438400" y="-228600"/>
            <a:chExt cx="8170275" cy="5600700"/>
          </a:xfrm>
        </p:grpSpPr>
        <p:grpSp>
          <p:nvGrpSpPr>
            <p:cNvPr id="57" name="Google Shape;57;p13"/>
            <p:cNvGrpSpPr/>
            <p:nvPr/>
          </p:nvGrpSpPr>
          <p:grpSpPr>
            <a:xfrm>
              <a:off x="-2438400" y="0"/>
              <a:ext cx="8017875" cy="5372100"/>
              <a:chOff x="-2438400" y="0"/>
              <a:chExt cx="8017875" cy="5372100"/>
            </a:xfrm>
          </p:grpSpPr>
          <p:pic>
            <p:nvPicPr>
              <p:cNvPr id="58" name="Google Shape;58;p13"/>
              <p:cNvPicPr preferRelativeResize="0"/>
              <p:nvPr/>
            </p:nvPicPr>
            <p:blipFill rotWithShape="1">
              <a:blip r:embed="rId4">
                <a:alphaModFix/>
              </a:blip>
              <a:srcRect l="-43947"/>
              <a:stretch/>
            </p:blipFill>
            <p:spPr>
              <a:xfrm rot="10800000" flipH="1">
                <a:off x="-2438400" y="0"/>
                <a:ext cx="7987800" cy="5143500"/>
              </a:xfrm>
              <a:prstGeom prst="trapezoid">
                <a:avLst>
                  <a:gd name="adj" fmla="val 41313"/>
                </a:avLst>
              </a:prstGeom>
              <a:noFill/>
              <a:ln>
                <a:noFill/>
              </a:ln>
            </p:spPr>
          </p:pic>
          <p:cxnSp>
            <p:nvCxnSpPr>
              <p:cNvPr id="59" name="Google Shape;59;p13"/>
              <p:cNvCxnSpPr/>
              <p:nvPr/>
            </p:nvCxnSpPr>
            <p:spPr>
              <a:xfrm flipH="1">
                <a:off x="3371775" y="0"/>
                <a:ext cx="2207700" cy="537210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6ADBD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60" name="Google Shape;60;p13"/>
            <p:cNvCxnSpPr/>
            <p:nvPr/>
          </p:nvCxnSpPr>
          <p:spPr>
            <a:xfrm flipH="1">
              <a:off x="3524175" y="-228600"/>
              <a:ext cx="2207700" cy="5372100"/>
            </a:xfrm>
            <a:prstGeom prst="straightConnector1">
              <a:avLst/>
            </a:prstGeom>
            <a:noFill/>
            <a:ln w="19050" cap="flat" cmpd="sng">
              <a:solidFill>
                <a:srgbClr val="6ADBD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64" name="Google Shape;64;p13"/>
          <p:cNvSpPr txBox="1"/>
          <p:nvPr/>
        </p:nvSpPr>
        <p:spPr>
          <a:xfrm>
            <a:off x="494631" y="5630388"/>
            <a:ext cx="4330800" cy="5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lang="pt-BR" sz="1200" kern="0" dirty="0">
              <a:solidFill>
                <a:schemeClr val="bg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defTabSz="1219170">
              <a:buClr>
                <a:srgbClr val="000000"/>
              </a:buClr>
            </a:pPr>
            <a:r>
              <a:rPr lang="pt-BR" sz="1200" kern="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01/2022</a:t>
            </a:r>
            <a:endParaRPr kern="0" dirty="0">
              <a:solidFill>
                <a:schemeClr val="bg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9684D99A-72DF-4D5F-8D9A-5736DBDA7732}"/>
              </a:ext>
            </a:extLst>
          </p:cNvPr>
          <p:cNvGrpSpPr/>
          <p:nvPr/>
        </p:nvGrpSpPr>
        <p:grpSpPr>
          <a:xfrm>
            <a:off x="16118" y="27970"/>
            <a:ext cx="5266000" cy="5143500"/>
            <a:chOff x="4063978" y="94597"/>
            <a:chExt cx="2977228" cy="2308431"/>
          </a:xfrm>
        </p:grpSpPr>
        <p:sp>
          <p:nvSpPr>
            <p:cNvPr id="17" name="Retângulo 16">
              <a:extLst>
                <a:ext uri="{FF2B5EF4-FFF2-40B4-BE49-F238E27FC236}">
                  <a16:creationId xmlns:a16="http://schemas.microsoft.com/office/drawing/2014/main" id="{AE5BFAF2-8E54-436D-B6EE-98DEE8DABB4E}"/>
                </a:ext>
              </a:extLst>
            </p:cNvPr>
            <p:cNvSpPr/>
            <p:nvPr/>
          </p:nvSpPr>
          <p:spPr>
            <a:xfrm rot="10800000">
              <a:off x="4063978" y="94597"/>
              <a:ext cx="2977228" cy="2308431"/>
            </a:xfrm>
            <a:prstGeom prst="rect">
              <a:avLst/>
            </a:prstGeom>
            <a:solidFill>
              <a:srgbClr val="6ADB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>
                <a:latin typeface="Open Sans" panose="020B0604020202020204"/>
              </a:endParaRPr>
            </a:p>
          </p:txBody>
        </p:sp>
        <p:pic>
          <p:nvPicPr>
            <p:cNvPr id="18" name="Google Shape;62;p13">
              <a:extLst>
                <a:ext uri="{FF2B5EF4-FFF2-40B4-BE49-F238E27FC236}">
                  <a16:creationId xmlns:a16="http://schemas.microsoft.com/office/drawing/2014/main" id="{64E7C09F-0341-482E-BCB1-79FB64B2AB76}"/>
                </a:ext>
              </a:extLst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0800000" flipH="1">
              <a:off x="4126949" y="96004"/>
              <a:ext cx="2027620" cy="140728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07F0ED33-AD32-4C33-85BB-32CDD38A7B6A}"/>
              </a:ext>
            </a:extLst>
          </p:cNvPr>
          <p:cNvSpPr txBox="1">
            <a:spLocks/>
          </p:cNvSpPr>
          <p:nvPr/>
        </p:nvSpPr>
        <p:spPr>
          <a:xfrm>
            <a:off x="401194" y="3691283"/>
            <a:ext cx="5456681" cy="1080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>
              <a:defRPr lang="pt-BR"/>
            </a:defPPr>
            <a:lvl1pPr defTabSz="1219170">
              <a:buClr>
                <a:srgbClr val="000000"/>
              </a:buClr>
              <a:defRPr sz="1867" b="1" kern="0">
                <a:solidFill>
                  <a:srgbClr val="666666"/>
                </a:solidFill>
                <a:latin typeface="Open Sans"/>
                <a:ea typeface="Open Sans"/>
                <a:cs typeface="Open Sans"/>
              </a:defRPr>
            </a:lvl1pPr>
          </a:lstStyle>
          <a:p>
            <a:r>
              <a:rPr lang="pt-BR" sz="2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Modelo preditivo de Alugueis na Região Metropolitana de Lisboa</a:t>
            </a:r>
          </a:p>
        </p:txBody>
      </p:sp>
      <p:pic>
        <p:nvPicPr>
          <p:cNvPr id="21" name="Imagem 20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494631" y="5145192"/>
            <a:ext cx="2523075" cy="485196"/>
          </a:xfrm>
          <a:prstGeom prst="round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tângulo 22">
            <a:extLst>
              <a:ext uri="{FF2B5EF4-FFF2-40B4-BE49-F238E27FC236}">
                <a16:creationId xmlns:a16="http://schemas.microsoft.com/office/drawing/2014/main" id="{29905777-440F-4A00-967E-ED5255B275E1}"/>
              </a:ext>
            </a:extLst>
          </p:cNvPr>
          <p:cNvSpPr/>
          <p:nvPr/>
        </p:nvSpPr>
        <p:spPr>
          <a:xfrm>
            <a:off x="-8967" y="1118712"/>
            <a:ext cx="9961332" cy="458496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Open Sans" panose="020B0604020202020204"/>
            </a:endParaRPr>
          </a:p>
        </p:txBody>
      </p:sp>
      <p:sp>
        <p:nvSpPr>
          <p:cNvPr id="17" name="Title Placeholder 1">
            <a:extLst>
              <a:ext uri="{FF2B5EF4-FFF2-40B4-BE49-F238E27FC236}">
                <a16:creationId xmlns:a16="http://schemas.microsoft.com/office/drawing/2014/main" id="{3594DE52-7C66-4B4A-A0A2-6A19C13FEDE7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3.iii. 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Todas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as 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variáveis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da Base</a:t>
            </a:r>
          </a:p>
        </p:txBody>
      </p:sp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43856" y="379620"/>
            <a:ext cx="388228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10</a:t>
            </a:fld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58602" y="4727252"/>
            <a:ext cx="2628806" cy="21167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Imagem 1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  <p:sp>
        <p:nvSpPr>
          <p:cNvPr id="19" name="CaixaDeTexto 18">
            <a:extLst>
              <a:ext uri="{FF2B5EF4-FFF2-40B4-BE49-F238E27FC236}">
                <a16:creationId xmlns:a16="http://schemas.microsoft.com/office/drawing/2014/main" id="{CB3D7212-EC7E-4238-8717-3F016530E6D3}"/>
              </a:ext>
            </a:extLst>
          </p:cNvPr>
          <p:cNvSpPr txBox="1"/>
          <p:nvPr/>
        </p:nvSpPr>
        <p:spPr>
          <a:xfrm>
            <a:off x="360000" y="1194072"/>
            <a:ext cx="79405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A base de dados apresenta </a:t>
            </a:r>
            <a:r>
              <a:rPr lang="pt-BR" sz="1400" b="1" dirty="0">
                <a:solidFill>
                  <a:srgbClr val="434343"/>
                </a:solidFill>
                <a:latin typeface="Open Sans" panose="020B0604020202020204"/>
              </a:rPr>
              <a:t>33 variáveis</a:t>
            </a:r>
            <a:endParaRPr lang="pt-BR" sz="1400" dirty="0">
              <a:solidFill>
                <a:srgbClr val="434343"/>
              </a:solidFill>
              <a:latin typeface="Open Sans" panose="020B0604020202020204"/>
            </a:endParaRPr>
          </a:p>
        </p:txBody>
      </p:sp>
      <p:sp>
        <p:nvSpPr>
          <p:cNvPr id="21" name="Espaço Reservado para Data 5">
            <a:extLst>
              <a:ext uri="{FF2B5EF4-FFF2-40B4-BE49-F238E27FC236}">
                <a16:creationId xmlns:a16="http://schemas.microsoft.com/office/drawing/2014/main" id="{51012455-C88E-4BA1-B3B6-1C38C3207CB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@2021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grpSp>
        <p:nvGrpSpPr>
          <p:cNvPr id="24" name="Agrupar 23">
            <a:extLst>
              <a:ext uri="{FF2B5EF4-FFF2-40B4-BE49-F238E27FC236}">
                <a16:creationId xmlns:a16="http://schemas.microsoft.com/office/drawing/2014/main" id="{33622191-D49C-4D55-957E-234D6440914C}"/>
              </a:ext>
            </a:extLst>
          </p:cNvPr>
          <p:cNvGrpSpPr/>
          <p:nvPr/>
        </p:nvGrpSpPr>
        <p:grpSpPr>
          <a:xfrm>
            <a:off x="5167439" y="1972173"/>
            <a:ext cx="720000" cy="720000"/>
            <a:chOff x="691070" y="1696305"/>
            <a:chExt cx="720000" cy="720000"/>
          </a:xfrm>
        </p:grpSpPr>
        <p:sp>
          <p:nvSpPr>
            <p:cNvPr id="4" name="Elipse 3">
              <a:extLst>
                <a:ext uri="{FF2B5EF4-FFF2-40B4-BE49-F238E27FC236}">
                  <a16:creationId xmlns:a16="http://schemas.microsoft.com/office/drawing/2014/main" id="{60C14F39-7E76-4307-931D-9895D37A753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91070" y="1696305"/>
              <a:ext cx="720000" cy="720000"/>
            </a:xfrm>
            <a:prstGeom prst="ellipse">
              <a:avLst/>
            </a:prstGeom>
            <a:solidFill>
              <a:srgbClr val="6ADB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7" name="Imagem 6">
              <a:extLst>
                <a:ext uri="{FF2B5EF4-FFF2-40B4-BE49-F238E27FC236}">
                  <a16:creationId xmlns:a16="http://schemas.microsoft.com/office/drawing/2014/main" id="{BDC7358C-41AE-4845-B688-7020A1B2425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639382">
              <a:off x="763070" y="1768305"/>
              <a:ext cx="576000" cy="576000"/>
            </a:xfrm>
            <a:prstGeom prst="rect">
              <a:avLst/>
            </a:prstGeom>
          </p:spPr>
        </p:pic>
      </p:grpSp>
      <p:sp>
        <p:nvSpPr>
          <p:cNvPr id="8" name="CaixaDeTexto 7">
            <a:extLst>
              <a:ext uri="{FF2B5EF4-FFF2-40B4-BE49-F238E27FC236}">
                <a16:creationId xmlns:a16="http://schemas.microsoft.com/office/drawing/2014/main" id="{AD511B8E-C70A-CA8B-5D8A-4599D2E4DD91}"/>
              </a:ext>
            </a:extLst>
          </p:cNvPr>
          <p:cNvSpPr txBox="1"/>
          <p:nvPr/>
        </p:nvSpPr>
        <p:spPr>
          <a:xfrm>
            <a:off x="3347603" y="2744085"/>
            <a:ext cx="435967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a-DK" sz="1600" b="1" dirty="0">
                <a:solidFill>
                  <a:srgbClr val="434343"/>
                </a:solidFill>
                <a:latin typeface="Open Sans"/>
                <a:ea typeface="Open Sans"/>
                <a:cs typeface="Open Sans"/>
              </a:rPr>
              <a:t>Variaveis Estatisticas dos municipios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6FDC9535-0AD5-6978-2862-A123D99F2610}"/>
              </a:ext>
            </a:extLst>
          </p:cNvPr>
          <p:cNvSpPr txBox="1"/>
          <p:nvPr/>
        </p:nvSpPr>
        <p:spPr>
          <a:xfrm>
            <a:off x="2387921" y="3193363"/>
            <a:ext cx="179495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b="1" dirty="0"/>
              <a:t>Distribuição Faixa Etária</a:t>
            </a:r>
            <a:r>
              <a:rPr lang="pt-BR" sz="800" dirty="0"/>
              <a:t>	</a:t>
            </a:r>
          </a:p>
          <a:p>
            <a:r>
              <a:rPr lang="pt-BR" sz="800" dirty="0"/>
              <a:t>- </a:t>
            </a:r>
            <a:r>
              <a:rPr lang="pt-BR" sz="800" dirty="0" err="1"/>
              <a:t>Numero_Faixa_Etaria</a:t>
            </a:r>
            <a:r>
              <a:rPr lang="pt-BR" sz="800" dirty="0"/>
              <a:t>_&gt;65</a:t>
            </a:r>
          </a:p>
          <a:p>
            <a:r>
              <a:rPr lang="pt-BR" sz="800" dirty="0"/>
              <a:t>- Numero_Faixa_Etaria_0-14</a:t>
            </a:r>
          </a:p>
          <a:p>
            <a:r>
              <a:rPr lang="pt-BR" sz="800" dirty="0"/>
              <a:t>- Numero_Faixa_Etaria_15-64</a:t>
            </a:r>
          </a:p>
          <a:p>
            <a:r>
              <a:rPr lang="pt-BR" sz="800" dirty="0"/>
              <a:t>- </a:t>
            </a:r>
            <a:r>
              <a:rPr lang="pt-BR" sz="800" dirty="0" err="1"/>
              <a:t>Percentual_Faixa_Etaria</a:t>
            </a:r>
            <a:r>
              <a:rPr lang="pt-BR" sz="800" dirty="0"/>
              <a:t>_&gt;65</a:t>
            </a:r>
          </a:p>
          <a:p>
            <a:r>
              <a:rPr lang="pt-BR" sz="800" dirty="0"/>
              <a:t>- Percentual_Faixa_Etaria_0-14</a:t>
            </a:r>
          </a:p>
          <a:p>
            <a:r>
              <a:rPr lang="pt-BR" sz="800" dirty="0"/>
              <a:t>- Percentual_Faixa_Etaria_15-64</a:t>
            </a:r>
          </a:p>
          <a:p>
            <a:endParaRPr lang="pt-BR" sz="800" dirty="0"/>
          </a:p>
          <a:p>
            <a:endParaRPr lang="pt-BR" sz="800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58BAD70A-D726-0A9C-F68F-CF97F0B7078A}"/>
              </a:ext>
            </a:extLst>
          </p:cNvPr>
          <p:cNvSpPr txBox="1"/>
          <p:nvPr/>
        </p:nvSpPr>
        <p:spPr>
          <a:xfrm>
            <a:off x="4348358" y="3182501"/>
            <a:ext cx="125274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b="1" dirty="0"/>
              <a:t>Localização Município	</a:t>
            </a:r>
            <a:endParaRPr lang="pt-BR" sz="800" dirty="0"/>
          </a:p>
          <a:p>
            <a:r>
              <a:rPr lang="pt-BR" sz="800" dirty="0"/>
              <a:t>- Ambito_Geografico</a:t>
            </a:r>
          </a:p>
          <a:p>
            <a:r>
              <a:rPr lang="pt-BR" sz="800" dirty="0"/>
              <a:t>- </a:t>
            </a:r>
            <a:r>
              <a:rPr lang="pt-BR" sz="800" dirty="0" err="1"/>
              <a:t>Nome_Cidade</a:t>
            </a:r>
            <a:endParaRPr lang="pt-BR" sz="800" dirty="0"/>
          </a:p>
          <a:p>
            <a:r>
              <a:rPr lang="pt-BR" sz="800" dirty="0"/>
              <a:t>- </a:t>
            </a:r>
            <a:r>
              <a:rPr lang="pt-BR" sz="800" dirty="0" err="1"/>
              <a:t>Nome_Regiao</a:t>
            </a:r>
            <a:endParaRPr lang="pt-BR" sz="800" dirty="0"/>
          </a:p>
          <a:p>
            <a:r>
              <a:rPr lang="pt-BR" sz="800" dirty="0"/>
              <a:t>- </a:t>
            </a:r>
            <a:r>
              <a:rPr lang="pt-BR" sz="800" dirty="0" err="1"/>
              <a:t>Endereco_Municipio</a:t>
            </a:r>
            <a:endParaRPr lang="pt-BR" sz="800" dirty="0"/>
          </a:p>
          <a:p>
            <a:r>
              <a:rPr lang="pt-BR" sz="800" dirty="0"/>
              <a:t>- </a:t>
            </a:r>
            <a:r>
              <a:rPr lang="pt-BR" sz="800" dirty="0" err="1"/>
              <a:t>Latitude_Municipio</a:t>
            </a:r>
            <a:endParaRPr lang="pt-BR" sz="800" dirty="0"/>
          </a:p>
          <a:p>
            <a:r>
              <a:rPr lang="pt-BR" sz="800" dirty="0"/>
              <a:t>- </a:t>
            </a:r>
            <a:r>
              <a:rPr lang="pt-BR" sz="800" dirty="0" err="1"/>
              <a:t>Longitude_Municipio</a:t>
            </a:r>
            <a:endParaRPr lang="pt-BR" sz="800" dirty="0"/>
          </a:p>
          <a:p>
            <a:endParaRPr lang="pt-BR" sz="800" dirty="0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C5E3CAA7-F3C2-7B4A-3C47-C849FF708679}"/>
              </a:ext>
            </a:extLst>
          </p:cNvPr>
          <p:cNvSpPr txBox="1"/>
          <p:nvPr/>
        </p:nvSpPr>
        <p:spPr>
          <a:xfrm>
            <a:off x="438137" y="3188087"/>
            <a:ext cx="189866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b="1" dirty="0"/>
              <a:t>Cultura e Lazer</a:t>
            </a:r>
            <a:r>
              <a:rPr lang="pt-BR" sz="800" dirty="0"/>
              <a:t>	</a:t>
            </a:r>
          </a:p>
          <a:p>
            <a:endParaRPr lang="pt-BR" sz="800" dirty="0"/>
          </a:p>
          <a:p>
            <a:r>
              <a:rPr lang="pt-BR" sz="800" dirty="0"/>
              <a:t>- </a:t>
            </a:r>
            <a:r>
              <a:rPr lang="pt-BR" sz="800" dirty="0" err="1"/>
              <a:t>Quantidade_Cinemas</a:t>
            </a:r>
            <a:endParaRPr lang="pt-BR" sz="800" dirty="0"/>
          </a:p>
          <a:p>
            <a:r>
              <a:rPr lang="pt-BR" sz="800" dirty="0"/>
              <a:t>- </a:t>
            </a:r>
            <a:r>
              <a:rPr lang="pt-BR" sz="800" dirty="0" err="1"/>
              <a:t>Quantidade_Shows_Exibicoes_Teatro</a:t>
            </a:r>
            <a:endParaRPr lang="pt-BR" sz="800" dirty="0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6E4AF097-4AEF-BA5B-E141-E27EBFDDDCF9}"/>
              </a:ext>
            </a:extLst>
          </p:cNvPr>
          <p:cNvSpPr txBox="1"/>
          <p:nvPr/>
        </p:nvSpPr>
        <p:spPr>
          <a:xfrm>
            <a:off x="8300502" y="4319748"/>
            <a:ext cx="19768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b="1" dirty="0"/>
              <a:t>Densidade populacional</a:t>
            </a:r>
            <a:r>
              <a:rPr lang="pt-BR" sz="800" dirty="0"/>
              <a:t>	</a:t>
            </a:r>
          </a:p>
          <a:p>
            <a:r>
              <a:rPr lang="pt-BR" sz="800" dirty="0"/>
              <a:t>- </a:t>
            </a:r>
            <a:r>
              <a:rPr lang="pt-BR" sz="800" dirty="0" err="1"/>
              <a:t>Densidade_populacional_Estrangeiros</a:t>
            </a:r>
            <a:endParaRPr lang="pt-BR" sz="800" dirty="0"/>
          </a:p>
          <a:p>
            <a:r>
              <a:rPr lang="pt-BR" sz="800" dirty="0"/>
              <a:t>- </a:t>
            </a:r>
            <a:r>
              <a:rPr lang="pt-BR" sz="800" dirty="0" err="1"/>
              <a:t>Densidade_populacional_por_Km</a:t>
            </a:r>
            <a:endParaRPr lang="pt-BR" sz="800" dirty="0"/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7153A723-CBE4-A7E5-6F99-AA5FB1475ACF}"/>
              </a:ext>
            </a:extLst>
          </p:cNvPr>
          <p:cNvSpPr txBox="1"/>
          <p:nvPr/>
        </p:nvSpPr>
        <p:spPr>
          <a:xfrm>
            <a:off x="2387921" y="4312007"/>
            <a:ext cx="178615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b="1" dirty="0"/>
              <a:t>Desenvolvimento urbano</a:t>
            </a:r>
            <a:r>
              <a:rPr lang="pt-BR" sz="800" dirty="0"/>
              <a:t>	</a:t>
            </a:r>
          </a:p>
          <a:p>
            <a:r>
              <a:rPr lang="pt-BR" sz="800" dirty="0"/>
              <a:t>- </a:t>
            </a:r>
            <a:r>
              <a:rPr lang="pt-BR" sz="800" dirty="0" err="1"/>
              <a:t>Quantidade_Bancos</a:t>
            </a:r>
            <a:endParaRPr lang="pt-BR" sz="800" dirty="0"/>
          </a:p>
          <a:p>
            <a:r>
              <a:rPr lang="pt-BR" sz="800" dirty="0"/>
              <a:t>- </a:t>
            </a:r>
            <a:r>
              <a:rPr lang="pt-BR" sz="800" dirty="0" err="1"/>
              <a:t>Quantidade_Construcoes_Novas</a:t>
            </a:r>
            <a:endParaRPr lang="pt-BR" sz="800" dirty="0"/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838BCD71-BC13-412C-1103-528D4FC69144}"/>
              </a:ext>
            </a:extLst>
          </p:cNvPr>
          <p:cNvSpPr txBox="1"/>
          <p:nvPr/>
        </p:nvSpPr>
        <p:spPr>
          <a:xfrm>
            <a:off x="447794" y="4319749"/>
            <a:ext cx="211122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b="1" dirty="0"/>
              <a:t>Distância dos Centros urbanos</a:t>
            </a:r>
          </a:p>
          <a:p>
            <a:endParaRPr lang="pt-BR" sz="800" dirty="0"/>
          </a:p>
          <a:p>
            <a:r>
              <a:rPr lang="pt-BR" sz="800" dirty="0"/>
              <a:t>- </a:t>
            </a:r>
            <a:r>
              <a:rPr lang="pt-BR" sz="800" dirty="0" err="1"/>
              <a:t>Distancia_dirigindo_de_Lisboa_Portugal</a:t>
            </a:r>
            <a:r>
              <a:rPr lang="pt-BR" sz="800" dirty="0"/>
              <a:t>	</a:t>
            </a:r>
          </a:p>
          <a:p>
            <a:r>
              <a:rPr lang="pt-BR" sz="800" dirty="0"/>
              <a:t>- </a:t>
            </a:r>
            <a:r>
              <a:rPr lang="pt-BR" sz="800" dirty="0" err="1"/>
              <a:t>Distancia_dirigindo_de_Porto_Portugal</a:t>
            </a:r>
            <a:endParaRPr lang="pt-BR" sz="800" dirty="0"/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2E259038-FE82-3B6F-6622-7AD4BFB8140E}"/>
              </a:ext>
            </a:extLst>
          </p:cNvPr>
          <p:cNvSpPr txBox="1"/>
          <p:nvPr/>
        </p:nvSpPr>
        <p:spPr>
          <a:xfrm>
            <a:off x="5772939" y="3211571"/>
            <a:ext cx="239831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b="1" dirty="0"/>
              <a:t>Educação</a:t>
            </a:r>
            <a:r>
              <a:rPr lang="pt-BR" sz="800" dirty="0"/>
              <a:t>	</a:t>
            </a:r>
          </a:p>
          <a:p>
            <a:endParaRPr lang="pt-BR" sz="800" dirty="0"/>
          </a:p>
          <a:p>
            <a:r>
              <a:rPr lang="pt-BR" sz="800" dirty="0"/>
              <a:t>- Quantidade_Escolas_Ciclo_1_(6-10_anos)</a:t>
            </a:r>
          </a:p>
          <a:p>
            <a:r>
              <a:rPr lang="pt-BR" sz="800" dirty="0"/>
              <a:t>- Quantidade_Escolas_Ciclo_2_(10-12_anos)</a:t>
            </a:r>
          </a:p>
          <a:p>
            <a:r>
              <a:rPr lang="pt-BR" sz="800" dirty="0"/>
              <a:t>- Quantidade_Escolas_Ciclo_3_(13-15_anos)</a:t>
            </a:r>
          </a:p>
          <a:p>
            <a:r>
              <a:rPr lang="pt-BR" sz="800" dirty="0"/>
              <a:t>- </a:t>
            </a:r>
            <a:r>
              <a:rPr lang="pt-BR" sz="800" dirty="0" err="1"/>
              <a:t>Quantidade_Escolas_Pre</a:t>
            </a:r>
            <a:r>
              <a:rPr lang="pt-BR" sz="800" dirty="0"/>
              <a:t>-Escolar_(4-6_anos)</a:t>
            </a:r>
          </a:p>
          <a:p>
            <a:endParaRPr lang="pt-BR" sz="800" dirty="0"/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6E4DCAB1-98F4-2D37-D371-0597327271FD}"/>
              </a:ext>
            </a:extLst>
          </p:cNvPr>
          <p:cNvSpPr txBox="1"/>
          <p:nvPr/>
        </p:nvSpPr>
        <p:spPr>
          <a:xfrm>
            <a:off x="8354715" y="3136335"/>
            <a:ext cx="198867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b="1" dirty="0"/>
              <a:t>Emprego e Renda</a:t>
            </a:r>
            <a:r>
              <a:rPr lang="pt-BR" sz="800" dirty="0"/>
              <a:t>	</a:t>
            </a:r>
          </a:p>
          <a:p>
            <a:endParaRPr lang="pt-BR" sz="800" dirty="0"/>
          </a:p>
          <a:p>
            <a:r>
              <a:rPr lang="pt-BR" sz="800" dirty="0"/>
              <a:t>- </a:t>
            </a:r>
            <a:r>
              <a:rPr lang="pt-BR" sz="800" dirty="0" err="1"/>
              <a:t>Percentual_Desempregados</a:t>
            </a:r>
            <a:endParaRPr lang="pt-BR" sz="800" dirty="0"/>
          </a:p>
          <a:p>
            <a:r>
              <a:rPr lang="pt-BR" sz="800" dirty="0"/>
              <a:t>- </a:t>
            </a:r>
            <a:r>
              <a:rPr lang="pt-BR" sz="800" dirty="0" err="1"/>
              <a:t>Percentual_Poder_de_Compra</a:t>
            </a:r>
            <a:endParaRPr lang="pt-BR" sz="800" dirty="0"/>
          </a:p>
          <a:p>
            <a:r>
              <a:rPr lang="pt-BR" sz="800" dirty="0"/>
              <a:t>- </a:t>
            </a:r>
            <a:r>
              <a:rPr lang="pt-BR" sz="800" dirty="0" err="1"/>
              <a:t>Renda_Media_Mensal</a:t>
            </a:r>
            <a:endParaRPr lang="pt-BR" sz="800" dirty="0"/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CE476250-9D07-F939-46E5-2E5F0998DC56}"/>
              </a:ext>
            </a:extLst>
          </p:cNvPr>
          <p:cNvSpPr txBox="1"/>
          <p:nvPr/>
        </p:nvSpPr>
        <p:spPr>
          <a:xfrm>
            <a:off x="5772939" y="4317996"/>
            <a:ext cx="242472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b="1" dirty="0"/>
              <a:t>Serviços de Saúde</a:t>
            </a:r>
            <a:r>
              <a:rPr lang="pt-BR" sz="800" dirty="0"/>
              <a:t>	</a:t>
            </a:r>
          </a:p>
          <a:p>
            <a:endParaRPr lang="pt-BR" sz="800" dirty="0"/>
          </a:p>
          <a:p>
            <a:r>
              <a:rPr lang="pt-BR" sz="800" dirty="0"/>
              <a:t>- </a:t>
            </a:r>
            <a:r>
              <a:rPr lang="pt-BR" sz="800" dirty="0" err="1"/>
              <a:t>Quantidade_Farmacias</a:t>
            </a:r>
            <a:endParaRPr lang="pt-BR" sz="800" dirty="0"/>
          </a:p>
          <a:p>
            <a:r>
              <a:rPr lang="pt-BR" sz="800" dirty="0"/>
              <a:t>- </a:t>
            </a:r>
            <a:r>
              <a:rPr lang="pt-BR" sz="800" dirty="0" err="1"/>
              <a:t>Quantidade_Hospitais</a:t>
            </a:r>
            <a:r>
              <a:rPr lang="pt-BR" sz="800" dirty="0"/>
              <a:t>_(</a:t>
            </a:r>
            <a:r>
              <a:rPr lang="pt-BR" sz="800" dirty="0" err="1"/>
              <a:t>Particulares_e_Publicos</a:t>
            </a:r>
            <a:r>
              <a:rPr lang="pt-BR" sz="800" dirty="0"/>
              <a:t>)</a:t>
            </a: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1941F39D-1DDF-6790-4905-EA90630832FF}"/>
              </a:ext>
            </a:extLst>
          </p:cNvPr>
          <p:cNvSpPr txBox="1"/>
          <p:nvPr/>
        </p:nvSpPr>
        <p:spPr>
          <a:xfrm>
            <a:off x="4358898" y="4350362"/>
            <a:ext cx="125274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b="1" dirty="0"/>
              <a:t>Segurança</a:t>
            </a:r>
          </a:p>
          <a:p>
            <a:r>
              <a:rPr lang="pt-BR" sz="800" dirty="0"/>
              <a:t>	</a:t>
            </a:r>
          </a:p>
          <a:p>
            <a:r>
              <a:rPr lang="pt-BR" sz="800" dirty="0"/>
              <a:t>- </a:t>
            </a:r>
            <a:r>
              <a:rPr lang="pt-BR" sz="800" dirty="0" err="1"/>
              <a:t>Percentual_Crimes</a:t>
            </a:r>
            <a:endParaRPr lang="pt-BR" sz="800" dirty="0"/>
          </a:p>
        </p:txBody>
      </p: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E2AA9680-68CF-63EF-872F-AFC95880F77C}"/>
              </a:ext>
            </a:extLst>
          </p:cNvPr>
          <p:cNvSpPr txBox="1"/>
          <p:nvPr/>
        </p:nvSpPr>
        <p:spPr>
          <a:xfrm>
            <a:off x="491254" y="5097468"/>
            <a:ext cx="176702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b="1" dirty="0"/>
              <a:t>Ranking Geral</a:t>
            </a:r>
          </a:p>
          <a:p>
            <a:r>
              <a:rPr lang="pt-BR" sz="800" dirty="0"/>
              <a:t>	</a:t>
            </a:r>
          </a:p>
          <a:p>
            <a:r>
              <a:rPr lang="pt-BR" sz="800" dirty="0"/>
              <a:t>- </a:t>
            </a:r>
            <a:r>
              <a:rPr lang="pt-BR" sz="800" dirty="0" err="1"/>
              <a:t>Ranking_Geral</a:t>
            </a:r>
            <a:r>
              <a:rPr lang="pt-BR" sz="800" dirty="0"/>
              <a:t>	</a:t>
            </a:r>
          </a:p>
          <a:p>
            <a:r>
              <a:rPr lang="pt-BR" sz="800" dirty="0"/>
              <a:t>- </a:t>
            </a:r>
            <a:r>
              <a:rPr lang="pt-BR" sz="800" dirty="0" err="1"/>
              <a:t>Ranking_Regional</a:t>
            </a:r>
            <a:endParaRPr lang="pt-BR" sz="800" dirty="0"/>
          </a:p>
          <a:p>
            <a:r>
              <a:rPr lang="pt-BR" sz="800" dirty="0"/>
              <a:t>- Ranking Clima</a:t>
            </a:r>
          </a:p>
        </p:txBody>
      </p:sp>
    </p:spTree>
    <p:extLst>
      <p:ext uri="{BB962C8B-B14F-4D97-AF65-F5344CB8AC3E}">
        <p14:creationId xmlns:p14="http://schemas.microsoft.com/office/powerpoint/2010/main" val="12160590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529390" y="379620"/>
            <a:ext cx="274983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11</a:t>
            </a:fld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67015" y="4736494"/>
            <a:ext cx="2628806" cy="21167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3594DE52-7C66-4B4A-A0A2-6A19C13FEDE7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3.i. Base original</a:t>
            </a:r>
          </a:p>
        </p:txBody>
      </p:sp>
      <p:sp>
        <p:nvSpPr>
          <p:cNvPr id="27" name="CaixaDeTexto 18">
            <a:extLst>
              <a:ext uri="{FF2B5EF4-FFF2-40B4-BE49-F238E27FC236}">
                <a16:creationId xmlns:a16="http://schemas.microsoft.com/office/drawing/2014/main" id="{6B77B00B-46BE-4304-8854-F63C7AC6E6E4}"/>
              </a:ext>
            </a:extLst>
          </p:cNvPr>
          <p:cNvSpPr txBox="1"/>
          <p:nvPr/>
        </p:nvSpPr>
        <p:spPr>
          <a:xfrm>
            <a:off x="3134068" y="1165538"/>
            <a:ext cx="7533932" cy="332398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400" b="1" dirty="0">
                <a:solidFill>
                  <a:srgbClr val="434343"/>
                </a:solidFill>
                <a:latin typeface="Open Sans" panose="020B0604020202020204"/>
              </a:rPr>
              <a:t>Visão da base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Base Fato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Fonte: O Idealista</a:t>
            </a:r>
          </a:p>
          <a:p>
            <a:endParaRPr lang="pt-BR" sz="1400" dirty="0">
              <a:solidFill>
                <a:srgbClr val="434343"/>
              </a:solidFill>
              <a:latin typeface="Open Sans" panose="020B0604020202020204"/>
            </a:endParaRPr>
          </a:p>
          <a:p>
            <a:endParaRPr lang="pt-BR" sz="1400" dirty="0">
              <a:solidFill>
                <a:srgbClr val="434343"/>
              </a:solidFill>
              <a:latin typeface="Open Sans" panose="020B0604020202020204"/>
            </a:endParaRPr>
          </a:p>
          <a:p>
            <a:r>
              <a:rPr lang="pt-BR" sz="1400" b="1" dirty="0">
                <a:solidFill>
                  <a:srgbClr val="434343"/>
                </a:solidFill>
                <a:latin typeface="Open Sans" panose="020B0604020202020204"/>
              </a:rPr>
              <a:t>Filtros de inclusão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b="0" i="0" dirty="0">
                <a:solidFill>
                  <a:srgbClr val="374151"/>
                </a:solidFill>
                <a:effectLst/>
                <a:latin typeface="Söhne"/>
              </a:rPr>
              <a:t>A base de dados contém os principais imóveis para alugar nos distritos de Portugal, coletados a partir do site Idealista através de web </a:t>
            </a:r>
            <a:r>
              <a:rPr lang="pt-BR" sz="1400" b="0" i="0" dirty="0" err="1">
                <a:solidFill>
                  <a:srgbClr val="374151"/>
                </a:solidFill>
                <a:effectLst/>
                <a:latin typeface="Söhne"/>
              </a:rPr>
              <a:t>scraping</a:t>
            </a:r>
            <a:r>
              <a:rPr lang="pt-BR" sz="1400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b="0" i="0" dirty="0">
                <a:solidFill>
                  <a:srgbClr val="374151"/>
                </a:solidFill>
                <a:effectLst/>
                <a:latin typeface="Söhne"/>
              </a:rPr>
              <a:t>A base inicialmente continha 10729 registros, mas após uma análise criteriosa e filtragem de registros inconsistentes e outliers, a base final ficou com 9867 registros.</a:t>
            </a:r>
            <a:endParaRPr lang="pt-BR" sz="1400" b="1" dirty="0">
              <a:solidFill>
                <a:srgbClr val="434343"/>
              </a:solidFill>
              <a:latin typeface="Open Sans" panose="020B0604020202020204"/>
            </a:endParaRPr>
          </a:p>
          <a:p>
            <a:endParaRPr lang="pt-BR" sz="1400" dirty="0">
              <a:solidFill>
                <a:srgbClr val="434343"/>
              </a:solidFill>
              <a:latin typeface="Open Sans" panose="020B0604020202020204"/>
            </a:endParaRPr>
          </a:p>
          <a:p>
            <a:r>
              <a:rPr lang="pt-BR" sz="1400" b="1" dirty="0">
                <a:solidFill>
                  <a:srgbClr val="434343"/>
                </a:solidFill>
                <a:latin typeface="Open Sans" panose="020B0604020202020204"/>
              </a:rPr>
              <a:t>Variáveis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b="0" i="0" dirty="0">
                <a:solidFill>
                  <a:srgbClr val="374151"/>
                </a:solidFill>
                <a:effectLst/>
                <a:latin typeface="Söhne"/>
              </a:rPr>
              <a:t>A base de dados inclui informações relevantes para análises de mercado imobiliário, tais como a localização dos imóveis, o tipo de imóvel (apartamento, casa, etc.), o número de quartos, o preço de aluguel, entre outras variáveis.</a:t>
            </a:r>
            <a:endParaRPr lang="pt-BR" sz="1400" dirty="0">
              <a:solidFill>
                <a:srgbClr val="434343"/>
              </a:solidFill>
              <a:latin typeface="Open Sans" panose="020B0604020202020204"/>
              <a:ea typeface="Open Sans" panose="020B0604020202020204"/>
              <a:cs typeface="Open Sans" panose="020B0604020202020204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68258BC-5206-4263-91C1-D3F15F631A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949" y="1247010"/>
            <a:ext cx="2234596" cy="2234596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30C027D9-8554-458E-8A86-8E6CC1AC312F}"/>
              </a:ext>
            </a:extLst>
          </p:cNvPr>
          <p:cNvSpPr/>
          <p:nvPr/>
        </p:nvSpPr>
        <p:spPr>
          <a:xfrm>
            <a:off x="1000095" y="3110245"/>
            <a:ext cx="121232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sz="1200" b="1" dirty="0">
                <a:solidFill>
                  <a:schemeClr val="bg1"/>
                </a:solidFill>
                <a:latin typeface="Open Sans" panose="020B0604020202020204"/>
              </a:rPr>
              <a:t>9.867 imóveis</a:t>
            </a:r>
          </a:p>
        </p:txBody>
      </p:sp>
      <p:sp>
        <p:nvSpPr>
          <p:cNvPr id="11" name="Espaço Reservado para Data 5">
            <a:extLst>
              <a:ext uri="{FF2B5EF4-FFF2-40B4-BE49-F238E27FC236}">
                <a16:creationId xmlns:a16="http://schemas.microsoft.com/office/drawing/2014/main" id="{56372614-8F7D-4D45-A6B1-D7BA0944E9F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@2021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436523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529390" y="379620"/>
            <a:ext cx="274983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12</a:t>
            </a:fld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67015" y="4736494"/>
            <a:ext cx="2628806" cy="21167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3594DE52-7C66-4B4A-A0A2-6A19C13FEDE7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3.i. Base original</a:t>
            </a:r>
          </a:p>
        </p:txBody>
      </p:sp>
      <p:sp>
        <p:nvSpPr>
          <p:cNvPr id="27" name="CaixaDeTexto 18">
            <a:extLst>
              <a:ext uri="{FF2B5EF4-FFF2-40B4-BE49-F238E27FC236}">
                <a16:creationId xmlns:a16="http://schemas.microsoft.com/office/drawing/2014/main" id="{6B77B00B-46BE-4304-8854-F63C7AC6E6E4}"/>
              </a:ext>
            </a:extLst>
          </p:cNvPr>
          <p:cNvSpPr txBox="1"/>
          <p:nvPr/>
        </p:nvSpPr>
        <p:spPr>
          <a:xfrm>
            <a:off x="3134068" y="1165538"/>
            <a:ext cx="7533932" cy="289310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400" b="1" dirty="0">
                <a:solidFill>
                  <a:srgbClr val="434343"/>
                </a:solidFill>
                <a:latin typeface="Open Sans" panose="020B0604020202020204"/>
              </a:rPr>
              <a:t>Visão da base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Base Fato Detalhe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Fonte: O Idealista</a:t>
            </a:r>
          </a:p>
          <a:p>
            <a:endParaRPr lang="pt-BR" sz="1400" dirty="0">
              <a:solidFill>
                <a:srgbClr val="434343"/>
              </a:solidFill>
              <a:latin typeface="Open Sans" panose="020B0604020202020204"/>
            </a:endParaRPr>
          </a:p>
          <a:p>
            <a:endParaRPr lang="pt-BR" sz="1400" dirty="0">
              <a:solidFill>
                <a:srgbClr val="434343"/>
              </a:solidFill>
              <a:latin typeface="Open Sans" panose="020B0604020202020204"/>
            </a:endParaRPr>
          </a:p>
          <a:p>
            <a:r>
              <a:rPr lang="pt-BR" sz="1400" b="1" dirty="0">
                <a:solidFill>
                  <a:srgbClr val="434343"/>
                </a:solidFill>
                <a:latin typeface="Open Sans" panose="020B0604020202020204"/>
              </a:rPr>
              <a:t>Filtros de inclusão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b="0" i="0" dirty="0">
                <a:solidFill>
                  <a:srgbClr val="374151"/>
                </a:solidFill>
                <a:effectLst/>
                <a:latin typeface="Söhne"/>
              </a:rPr>
              <a:t>A base Detalhe foi criada a partir dos metadados da base fato, que contém informações sobre os principais imóveis para alugar nos distritos de Portugal, coletados através de web </a:t>
            </a:r>
            <a:r>
              <a:rPr lang="pt-BR" sz="1400" b="0" i="0" dirty="0" err="1">
                <a:solidFill>
                  <a:srgbClr val="374151"/>
                </a:solidFill>
                <a:effectLst/>
                <a:latin typeface="Söhne"/>
              </a:rPr>
              <a:t>scraping</a:t>
            </a:r>
            <a:r>
              <a:rPr lang="pt-BR" sz="1400" b="0" i="0" dirty="0">
                <a:solidFill>
                  <a:srgbClr val="374151"/>
                </a:solidFill>
                <a:effectLst/>
                <a:latin typeface="Söhne"/>
              </a:rPr>
              <a:t> do site Idealista. Essa base Detalhe contém 7870 registros e foi extraída usando as URLs armazenadas na tabela fato.</a:t>
            </a:r>
            <a:endParaRPr lang="pt-BR" sz="1400" dirty="0">
              <a:solidFill>
                <a:srgbClr val="434343"/>
              </a:solidFill>
              <a:latin typeface="Open Sans" panose="020B0604020202020204"/>
            </a:endParaRPr>
          </a:p>
          <a:p>
            <a:r>
              <a:rPr lang="pt-BR" sz="1400" b="1" dirty="0">
                <a:solidFill>
                  <a:srgbClr val="434343"/>
                </a:solidFill>
                <a:latin typeface="Open Sans" panose="020B0604020202020204"/>
              </a:rPr>
              <a:t>Variáveis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b="0" i="0" dirty="0">
                <a:solidFill>
                  <a:srgbClr val="374151"/>
                </a:solidFill>
                <a:effectLst/>
                <a:latin typeface="Söhne"/>
              </a:rPr>
              <a:t>A base de dados inclui informações detalhadas sobre as características dos imóveis</a:t>
            </a:r>
            <a:r>
              <a:rPr lang="pt-BR" sz="1400" dirty="0">
                <a:solidFill>
                  <a:srgbClr val="374151"/>
                </a:solidFill>
                <a:latin typeface="Söhne"/>
              </a:rPr>
              <a:t>, ao total são 40 variáveis.</a:t>
            </a:r>
            <a:endParaRPr lang="pt-BR" sz="1400" dirty="0">
              <a:solidFill>
                <a:srgbClr val="434343"/>
              </a:solidFill>
              <a:latin typeface="Open Sans" panose="020B0604020202020204"/>
              <a:ea typeface="Open Sans" panose="020B0604020202020204"/>
              <a:cs typeface="Open Sans" panose="020B0604020202020204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68258BC-5206-4263-91C1-D3F15F631A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949" y="1247010"/>
            <a:ext cx="2234596" cy="2234596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30C027D9-8554-458E-8A86-8E6CC1AC312F}"/>
              </a:ext>
            </a:extLst>
          </p:cNvPr>
          <p:cNvSpPr/>
          <p:nvPr/>
        </p:nvSpPr>
        <p:spPr>
          <a:xfrm>
            <a:off x="534425" y="3110245"/>
            <a:ext cx="214366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sz="1200" b="1" dirty="0">
                <a:solidFill>
                  <a:schemeClr val="bg1"/>
                </a:solidFill>
                <a:latin typeface="Open Sans" panose="020B0604020202020204"/>
              </a:rPr>
              <a:t>7.870 Informação Imóveis</a:t>
            </a:r>
          </a:p>
        </p:txBody>
      </p:sp>
      <p:sp>
        <p:nvSpPr>
          <p:cNvPr id="11" name="Espaço Reservado para Data 5">
            <a:extLst>
              <a:ext uri="{FF2B5EF4-FFF2-40B4-BE49-F238E27FC236}">
                <a16:creationId xmlns:a16="http://schemas.microsoft.com/office/drawing/2014/main" id="{56372614-8F7D-4D45-A6B1-D7BA0944E9F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@2021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957693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tângulo 22">
            <a:extLst>
              <a:ext uri="{FF2B5EF4-FFF2-40B4-BE49-F238E27FC236}">
                <a16:creationId xmlns:a16="http://schemas.microsoft.com/office/drawing/2014/main" id="{29905777-440F-4A00-967E-ED5255B275E1}"/>
              </a:ext>
            </a:extLst>
          </p:cNvPr>
          <p:cNvSpPr/>
          <p:nvPr/>
        </p:nvSpPr>
        <p:spPr>
          <a:xfrm>
            <a:off x="-8967" y="1118712"/>
            <a:ext cx="9961332" cy="458496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Open Sans" panose="020B0604020202020204"/>
            </a:endParaRPr>
          </a:p>
        </p:txBody>
      </p:sp>
      <p:sp>
        <p:nvSpPr>
          <p:cNvPr id="17" name="Title Placeholder 1">
            <a:extLst>
              <a:ext uri="{FF2B5EF4-FFF2-40B4-BE49-F238E27FC236}">
                <a16:creationId xmlns:a16="http://schemas.microsoft.com/office/drawing/2014/main" id="{3594DE52-7C66-4B4A-A0A2-6A19C13FEDE7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3.iii. 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Todas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as 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variáveis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da Base</a:t>
            </a:r>
          </a:p>
        </p:txBody>
      </p:sp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43856" y="379620"/>
            <a:ext cx="388228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13</a:t>
            </a:fld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58602" y="4727252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115;p18">
            <a:extLst>
              <a:ext uri="{FF2B5EF4-FFF2-40B4-BE49-F238E27FC236}">
                <a16:creationId xmlns:a16="http://schemas.microsoft.com/office/drawing/2014/main" id="{2538C97B-0BB6-4456-BA86-57BF8C2A9849}"/>
              </a:ext>
            </a:extLst>
          </p:cNvPr>
          <p:cNvSpPr txBox="1"/>
          <p:nvPr/>
        </p:nvSpPr>
        <p:spPr>
          <a:xfrm>
            <a:off x="361951" y="2827114"/>
            <a:ext cx="1528215" cy="16984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pt-BR" sz="12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- Endereço</a:t>
            </a:r>
          </a:p>
          <a:p>
            <a:pPr lvl="0"/>
            <a:r>
              <a:rPr lang="pt-BR" sz="12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- Latitude</a:t>
            </a:r>
          </a:p>
          <a:p>
            <a:pPr lvl="0"/>
            <a:r>
              <a:rPr lang="pt-BR" sz="12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- Longitude</a:t>
            </a:r>
          </a:p>
          <a:p>
            <a:pPr lvl="0"/>
            <a:r>
              <a:rPr lang="pt-BR" sz="12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- Distrito</a:t>
            </a:r>
          </a:p>
          <a:p>
            <a:pPr lvl="0"/>
            <a:r>
              <a:rPr lang="pt-BR" sz="12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- Endereço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8" name="Imagem 1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  <p:sp>
        <p:nvSpPr>
          <p:cNvPr id="19" name="CaixaDeTexto 18">
            <a:extLst>
              <a:ext uri="{FF2B5EF4-FFF2-40B4-BE49-F238E27FC236}">
                <a16:creationId xmlns:a16="http://schemas.microsoft.com/office/drawing/2014/main" id="{CB3D7212-EC7E-4238-8717-3F016530E6D3}"/>
              </a:ext>
            </a:extLst>
          </p:cNvPr>
          <p:cNvSpPr txBox="1"/>
          <p:nvPr/>
        </p:nvSpPr>
        <p:spPr>
          <a:xfrm>
            <a:off x="360000" y="1194072"/>
            <a:ext cx="79405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A base de dados apresenta </a:t>
            </a:r>
            <a:r>
              <a:rPr lang="pt-BR" sz="1400" b="1" dirty="0">
                <a:solidFill>
                  <a:srgbClr val="434343"/>
                </a:solidFill>
                <a:latin typeface="Open Sans" panose="020B0604020202020204"/>
              </a:rPr>
              <a:t>48 variáveis</a:t>
            </a:r>
            <a:endParaRPr lang="pt-BR" sz="1400" dirty="0">
              <a:solidFill>
                <a:srgbClr val="434343"/>
              </a:solidFill>
              <a:latin typeface="Open Sans" panose="020B0604020202020204"/>
            </a:endParaRPr>
          </a:p>
        </p:txBody>
      </p:sp>
      <p:sp>
        <p:nvSpPr>
          <p:cNvPr id="21" name="Espaço Reservado para Data 5">
            <a:extLst>
              <a:ext uri="{FF2B5EF4-FFF2-40B4-BE49-F238E27FC236}">
                <a16:creationId xmlns:a16="http://schemas.microsoft.com/office/drawing/2014/main" id="{51012455-C88E-4BA1-B3B6-1C38C3207CB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@2021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sp>
        <p:nvSpPr>
          <p:cNvPr id="26" name="Google Shape;115;p18">
            <a:extLst>
              <a:ext uri="{FF2B5EF4-FFF2-40B4-BE49-F238E27FC236}">
                <a16:creationId xmlns:a16="http://schemas.microsoft.com/office/drawing/2014/main" id="{C075F144-F595-4471-9102-0072A457B25F}"/>
              </a:ext>
            </a:extLst>
          </p:cNvPr>
          <p:cNvSpPr txBox="1"/>
          <p:nvPr/>
        </p:nvSpPr>
        <p:spPr>
          <a:xfrm>
            <a:off x="1830019" y="2432515"/>
            <a:ext cx="2854206" cy="2971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sz="1200" b="1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l"/>
            <a:r>
              <a:rPr lang="pt-BR" sz="1200" b="0" i="0" dirty="0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</a:t>
            </a:r>
            <a:r>
              <a:rPr lang="pt-BR" sz="1200" b="0" i="0" dirty="0" err="1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Area_construida</a:t>
            </a:r>
            <a:endParaRPr lang="pt-BR" sz="1200" b="0" i="0" dirty="0">
              <a:solidFill>
                <a:srgbClr val="37415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pt-BR" sz="1200" b="0" i="0" dirty="0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</a:t>
            </a:r>
            <a:r>
              <a:rPr lang="pt-BR" sz="1200" b="0" i="0" dirty="0" err="1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Caracteristicas</a:t>
            </a:r>
            <a:endParaRPr lang="pt-BR" sz="1200" b="0" i="0" dirty="0">
              <a:solidFill>
                <a:srgbClr val="37415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pt-BR" sz="1200" b="0" i="0" dirty="0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</a:t>
            </a:r>
            <a:r>
              <a:rPr lang="pt-BR" sz="1200" b="0" i="0" dirty="0" err="1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Comentarios_adicionados</a:t>
            </a:r>
            <a:endParaRPr lang="pt-BR" sz="1200" b="0" i="0" dirty="0">
              <a:solidFill>
                <a:srgbClr val="37415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pt-BR" sz="1200" b="0" i="0" dirty="0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</a:t>
            </a:r>
            <a:r>
              <a:rPr lang="pt-BR" sz="1200" b="0" i="0" dirty="0" err="1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Detalhes_Imovel</a:t>
            </a:r>
            <a:endParaRPr lang="pt-BR" sz="1200" b="0" i="0" dirty="0">
              <a:solidFill>
                <a:srgbClr val="37415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pt-BR" sz="1200" dirty="0">
                <a:solidFill>
                  <a:srgbClr val="37415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</a:t>
            </a:r>
            <a:r>
              <a:rPr lang="pt-BR" sz="1200" dirty="0" err="1">
                <a:solidFill>
                  <a:srgbClr val="37415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</a:t>
            </a:r>
            <a:r>
              <a:rPr lang="pt-BR" sz="1200" b="0" i="0" dirty="0" err="1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d_do_imovel</a:t>
            </a:r>
            <a:endParaRPr lang="pt-BR" sz="1200" b="0" i="0" dirty="0">
              <a:solidFill>
                <a:srgbClr val="37415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pt-BR" sz="1200" b="0" i="0" dirty="0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</a:t>
            </a:r>
            <a:r>
              <a:rPr lang="pt-BR" sz="1200" b="0" i="0" dirty="0" err="1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Indicador_de_Elevador</a:t>
            </a:r>
            <a:endParaRPr lang="pt-BR" sz="1200" b="0" i="0" dirty="0">
              <a:solidFill>
                <a:srgbClr val="37415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pt-BR" sz="1200" b="0" i="0" dirty="0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</a:t>
            </a:r>
            <a:r>
              <a:rPr lang="pt-BR" sz="1200" b="0" i="0" dirty="0" err="1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Indicador_Imovel_e_recomendado</a:t>
            </a:r>
            <a:endParaRPr lang="pt-BR" sz="1200" b="0" i="0" dirty="0">
              <a:solidFill>
                <a:srgbClr val="37415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pt-BR" sz="1200" b="0" i="0" dirty="0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</a:t>
            </a:r>
            <a:r>
              <a:rPr lang="pt-BR" sz="1200" b="0" i="0" dirty="0" err="1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Indicador_imovel_esta_em_leilao</a:t>
            </a:r>
            <a:endParaRPr lang="pt-BR" sz="1200" b="0" i="0" dirty="0">
              <a:solidFill>
                <a:srgbClr val="37415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pt-BR" sz="1200" b="0" i="0" dirty="0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</a:t>
            </a:r>
            <a:r>
              <a:rPr lang="pt-BR" sz="1200" b="0" i="0" dirty="0" err="1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Nome_do_imovel</a:t>
            </a:r>
            <a:endParaRPr lang="pt-BR" sz="1200" b="0" i="0" dirty="0">
              <a:solidFill>
                <a:srgbClr val="37415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pt-BR" sz="1200" b="0" i="0" dirty="0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</a:t>
            </a:r>
            <a:r>
              <a:rPr lang="pt-BR" sz="1200" b="0" i="0" dirty="0" err="1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Numero_Andar_do_imovel</a:t>
            </a:r>
            <a:endParaRPr lang="pt-BR" sz="1200" b="0" i="0" dirty="0">
              <a:solidFill>
                <a:srgbClr val="37415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pt-BR" sz="1200" b="0" i="0" dirty="0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</a:t>
            </a:r>
            <a:r>
              <a:rPr lang="pt-BR" sz="1200" b="0" i="0" dirty="0" err="1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Numero_de_Banheiros</a:t>
            </a:r>
            <a:endParaRPr lang="pt-BR" sz="1200" b="0" i="0" dirty="0">
              <a:solidFill>
                <a:srgbClr val="37415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pt-BR" sz="1200" b="0" i="0" dirty="0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</a:t>
            </a:r>
            <a:r>
              <a:rPr lang="pt-BR" sz="1200" b="0" i="0" dirty="0" err="1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Numero_de_Quartos</a:t>
            </a:r>
            <a:endParaRPr lang="pt-BR" sz="1200" b="0" i="0" dirty="0">
              <a:solidFill>
                <a:srgbClr val="37415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pt-BR" sz="1200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pt-BR" sz="1200" u="sng" dirty="0">
              <a:solidFill>
                <a:srgbClr val="434343"/>
              </a:solidFill>
              <a:latin typeface="Open Sans"/>
              <a:ea typeface="Open Sans"/>
              <a:cs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" name="Google Shape;115;p18">
            <a:extLst>
              <a:ext uri="{FF2B5EF4-FFF2-40B4-BE49-F238E27FC236}">
                <a16:creationId xmlns:a16="http://schemas.microsoft.com/office/drawing/2014/main" id="{A2969868-83B7-4116-8000-BFCE02CF61AC}"/>
              </a:ext>
            </a:extLst>
          </p:cNvPr>
          <p:cNvSpPr txBox="1"/>
          <p:nvPr/>
        </p:nvSpPr>
        <p:spPr>
          <a:xfrm>
            <a:off x="7444606" y="2575282"/>
            <a:ext cx="3575393" cy="2442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l"/>
            <a:r>
              <a:rPr lang="pt-BR" sz="1200" dirty="0">
                <a:solidFill>
                  <a:srgbClr val="37415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</a:t>
            </a:r>
            <a:r>
              <a:rPr lang="pt-BR" sz="1200" dirty="0" err="1">
                <a:solidFill>
                  <a:srgbClr val="37415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</a:t>
            </a:r>
            <a:r>
              <a:rPr lang="pt-BR" sz="1200" b="0" i="0" dirty="0" err="1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d_do_anuncio</a:t>
            </a:r>
            <a:endParaRPr lang="pt-BR" sz="1200" b="0" i="0" dirty="0">
              <a:solidFill>
                <a:srgbClr val="37415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pt-BR" sz="1200" b="0" i="0" dirty="0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</a:t>
            </a:r>
            <a:r>
              <a:rPr lang="pt-BR" sz="1200" b="0" i="0" dirty="0" err="1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Indicador_Anuncio_possui_planta_baixa</a:t>
            </a:r>
            <a:endParaRPr lang="pt-BR" sz="1200" b="0" i="0" dirty="0">
              <a:solidFill>
                <a:srgbClr val="37415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pt-BR" sz="1200" b="0" i="0" dirty="0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Indicador_Anuncio_possui_tour_3d</a:t>
            </a:r>
          </a:p>
          <a:p>
            <a:pPr algn="l"/>
            <a:r>
              <a:rPr lang="pt-BR" sz="1200" b="0" i="0" dirty="0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</a:t>
            </a:r>
            <a:r>
              <a:rPr lang="pt-BR" sz="1200" b="0" i="0" dirty="0" err="1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Numero_de_fotos_do_anuncio</a:t>
            </a:r>
            <a:endParaRPr lang="pt-BR" sz="1200" b="0" i="0" dirty="0">
              <a:solidFill>
                <a:srgbClr val="37415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pt-BR" sz="1200" b="0" i="0" dirty="0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</a:t>
            </a:r>
            <a:r>
              <a:rPr lang="pt-BR" sz="1200" b="0" i="0" dirty="0" err="1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Numero_de_videos_do_anuncio</a:t>
            </a:r>
            <a:endParaRPr lang="pt-BR" sz="1200" b="0" i="0" dirty="0">
              <a:solidFill>
                <a:srgbClr val="37415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pt-BR" sz="1200" b="0" i="0" dirty="0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</a:t>
            </a:r>
            <a:r>
              <a:rPr lang="pt-BR" sz="1200" b="0" i="0" dirty="0" err="1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Status_do_anuncio</a:t>
            </a:r>
            <a:endParaRPr lang="pt-BR" sz="1200" b="0" i="0" dirty="0">
              <a:solidFill>
                <a:srgbClr val="37415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pt-BR" sz="1200" b="0" i="0" dirty="0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</a:t>
            </a:r>
            <a:r>
              <a:rPr lang="pt-BR" sz="1200" b="0" i="0" dirty="0" err="1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Tipo_de_origem_de_anuncio_recomendada</a:t>
            </a:r>
            <a:endParaRPr lang="pt-BR" sz="1200" b="0" i="0" dirty="0">
              <a:solidFill>
                <a:srgbClr val="37415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pt-BR" sz="1200" b="0" i="0" dirty="0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</a:t>
            </a:r>
            <a:r>
              <a:rPr lang="pt-BR" sz="1200" b="0" i="0" dirty="0" err="1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Tipo_de_Origem_do_anuncio</a:t>
            </a:r>
            <a:endParaRPr lang="pt-BR" sz="1200" b="0" i="0" dirty="0">
              <a:solidFill>
                <a:srgbClr val="37415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24" name="Agrupar 23">
            <a:extLst>
              <a:ext uri="{FF2B5EF4-FFF2-40B4-BE49-F238E27FC236}">
                <a16:creationId xmlns:a16="http://schemas.microsoft.com/office/drawing/2014/main" id="{33622191-D49C-4D55-957E-234D6440914C}"/>
              </a:ext>
            </a:extLst>
          </p:cNvPr>
          <p:cNvGrpSpPr/>
          <p:nvPr/>
        </p:nvGrpSpPr>
        <p:grpSpPr>
          <a:xfrm>
            <a:off x="726989" y="1726935"/>
            <a:ext cx="720000" cy="720000"/>
            <a:chOff x="691070" y="1696305"/>
            <a:chExt cx="720000" cy="720000"/>
          </a:xfrm>
        </p:grpSpPr>
        <p:sp>
          <p:nvSpPr>
            <p:cNvPr id="4" name="Elipse 3">
              <a:extLst>
                <a:ext uri="{FF2B5EF4-FFF2-40B4-BE49-F238E27FC236}">
                  <a16:creationId xmlns:a16="http://schemas.microsoft.com/office/drawing/2014/main" id="{60C14F39-7E76-4307-931D-9895D37A753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91070" y="1696305"/>
              <a:ext cx="720000" cy="720000"/>
            </a:xfrm>
            <a:prstGeom prst="ellipse">
              <a:avLst/>
            </a:prstGeom>
            <a:solidFill>
              <a:srgbClr val="6ADB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7" name="Imagem 6">
              <a:extLst>
                <a:ext uri="{FF2B5EF4-FFF2-40B4-BE49-F238E27FC236}">
                  <a16:creationId xmlns:a16="http://schemas.microsoft.com/office/drawing/2014/main" id="{BDC7358C-41AE-4845-B688-7020A1B2425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639382">
              <a:off x="763070" y="1768305"/>
              <a:ext cx="576000" cy="576000"/>
            </a:xfrm>
            <a:prstGeom prst="rect">
              <a:avLst/>
            </a:prstGeom>
          </p:spPr>
        </p:pic>
      </p:grp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AD3B850A-AD75-4A9D-9FA3-429FCD1BFE77}"/>
              </a:ext>
            </a:extLst>
          </p:cNvPr>
          <p:cNvGrpSpPr/>
          <p:nvPr/>
        </p:nvGrpSpPr>
        <p:grpSpPr>
          <a:xfrm>
            <a:off x="6624736" y="72047"/>
            <a:ext cx="720000" cy="720000"/>
            <a:chOff x="2800803" y="1696305"/>
            <a:chExt cx="720000" cy="720000"/>
          </a:xfrm>
        </p:grpSpPr>
        <p:sp>
          <p:nvSpPr>
            <p:cNvPr id="30" name="Elipse 29">
              <a:extLst>
                <a:ext uri="{FF2B5EF4-FFF2-40B4-BE49-F238E27FC236}">
                  <a16:creationId xmlns:a16="http://schemas.microsoft.com/office/drawing/2014/main" id="{D16D375A-E326-4AE5-8B4C-F83FF7FC14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00803" y="1696305"/>
              <a:ext cx="720000" cy="720000"/>
            </a:xfrm>
            <a:prstGeom prst="ellipse">
              <a:avLst/>
            </a:prstGeom>
            <a:solidFill>
              <a:srgbClr val="6ADB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791913BA-21E4-4E8F-BB2C-366E51B4FBD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72803" y="1768305"/>
              <a:ext cx="576000" cy="576000"/>
            </a:xfrm>
            <a:prstGeom prst="rect">
              <a:avLst/>
            </a:prstGeom>
          </p:spPr>
        </p:pic>
      </p:grpSp>
      <p:grpSp>
        <p:nvGrpSpPr>
          <p:cNvPr id="25" name="Agrupar 24">
            <a:extLst>
              <a:ext uri="{FF2B5EF4-FFF2-40B4-BE49-F238E27FC236}">
                <a16:creationId xmlns:a16="http://schemas.microsoft.com/office/drawing/2014/main" id="{D724A7F6-14A3-427D-93E8-EA04AFB205A6}"/>
              </a:ext>
            </a:extLst>
          </p:cNvPr>
          <p:cNvGrpSpPr/>
          <p:nvPr/>
        </p:nvGrpSpPr>
        <p:grpSpPr>
          <a:xfrm>
            <a:off x="8688842" y="1712515"/>
            <a:ext cx="720000" cy="720000"/>
            <a:chOff x="7879707" y="1795744"/>
            <a:chExt cx="720000" cy="720000"/>
          </a:xfrm>
        </p:grpSpPr>
        <p:sp>
          <p:nvSpPr>
            <p:cNvPr id="36" name="Elipse 35">
              <a:extLst>
                <a:ext uri="{FF2B5EF4-FFF2-40B4-BE49-F238E27FC236}">
                  <a16:creationId xmlns:a16="http://schemas.microsoft.com/office/drawing/2014/main" id="{0F48EBE4-87A7-448A-B876-86950672A20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879707" y="1795744"/>
              <a:ext cx="720000" cy="720000"/>
            </a:xfrm>
            <a:prstGeom prst="ellipse">
              <a:avLst/>
            </a:prstGeom>
            <a:solidFill>
              <a:srgbClr val="6ADB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4" name="Imagem 13">
              <a:extLst>
                <a:ext uri="{FF2B5EF4-FFF2-40B4-BE49-F238E27FC236}">
                  <a16:creationId xmlns:a16="http://schemas.microsoft.com/office/drawing/2014/main" id="{917BC7D6-637C-4AD1-AD8D-9C559A4AE2A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51707" y="1867744"/>
              <a:ext cx="576000" cy="576000"/>
            </a:xfrm>
            <a:prstGeom prst="rect">
              <a:avLst/>
            </a:prstGeom>
          </p:spPr>
        </p:pic>
      </p:grp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7A152692-6F81-4D3C-9545-064FD11C13FF}"/>
              </a:ext>
            </a:extLst>
          </p:cNvPr>
          <p:cNvGrpSpPr/>
          <p:nvPr/>
        </p:nvGrpSpPr>
        <p:grpSpPr>
          <a:xfrm>
            <a:off x="3712419" y="1726745"/>
            <a:ext cx="720000" cy="720000"/>
            <a:chOff x="4582582" y="1696305"/>
            <a:chExt cx="720000" cy="720000"/>
          </a:xfrm>
        </p:grpSpPr>
        <p:sp>
          <p:nvSpPr>
            <p:cNvPr id="34" name="Elipse 33">
              <a:extLst>
                <a:ext uri="{FF2B5EF4-FFF2-40B4-BE49-F238E27FC236}">
                  <a16:creationId xmlns:a16="http://schemas.microsoft.com/office/drawing/2014/main" id="{BE736E93-F7F2-41B9-9F46-BC5F0281476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82582" y="1696305"/>
              <a:ext cx="720000" cy="720000"/>
            </a:xfrm>
            <a:prstGeom prst="ellipse">
              <a:avLst/>
            </a:prstGeom>
            <a:solidFill>
              <a:srgbClr val="6ADB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2" name="Imagem 11">
              <a:extLst>
                <a:ext uri="{FF2B5EF4-FFF2-40B4-BE49-F238E27FC236}">
                  <a16:creationId xmlns:a16="http://schemas.microsoft.com/office/drawing/2014/main" id="{31B4B337-B8F5-496F-ABF5-5A7B5FD92F6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4582" y="1768305"/>
              <a:ext cx="576000" cy="576000"/>
            </a:xfrm>
            <a:prstGeom prst="rect">
              <a:avLst/>
            </a:prstGeom>
          </p:spPr>
        </p:pic>
      </p:grp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05A3A192-F423-32AF-C2F5-DD91D20FF193}"/>
              </a:ext>
            </a:extLst>
          </p:cNvPr>
          <p:cNvSpPr txBox="1"/>
          <p:nvPr/>
        </p:nvSpPr>
        <p:spPr>
          <a:xfrm>
            <a:off x="4451907" y="2841277"/>
            <a:ext cx="3162569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pt-BR" sz="1200" b="0" i="0" dirty="0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</a:t>
            </a:r>
            <a:r>
              <a:rPr lang="pt-BR" sz="1200" b="0" i="0" dirty="0" err="1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Possui_Elevador</a:t>
            </a:r>
            <a:endParaRPr lang="pt-BR" sz="1200" b="0" i="0" dirty="0">
              <a:solidFill>
                <a:srgbClr val="37415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pt-BR" sz="1200" b="0" i="0" dirty="0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</a:t>
            </a:r>
            <a:r>
              <a:rPr lang="pt-BR" sz="1200" b="0" i="0" dirty="0" err="1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Possui_Estacionamento</a:t>
            </a:r>
            <a:endParaRPr lang="pt-BR" sz="1200" b="0" i="0" dirty="0">
              <a:solidFill>
                <a:srgbClr val="37415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pt-BR" sz="1200" b="0" i="0" dirty="0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</a:t>
            </a:r>
            <a:r>
              <a:rPr lang="pt-BR" sz="1200" b="0" i="0" dirty="0" err="1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Possui_Jardim</a:t>
            </a:r>
            <a:endParaRPr lang="pt-BR" sz="1200" b="0" i="0" dirty="0">
              <a:solidFill>
                <a:srgbClr val="37415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pt-BR" sz="1200" b="0" i="0" dirty="0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</a:t>
            </a:r>
            <a:r>
              <a:rPr lang="pt-BR" sz="1200" b="0" i="0" dirty="0" err="1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Possui_Piscina</a:t>
            </a:r>
            <a:endParaRPr lang="pt-BR" sz="1200" b="0" i="0" dirty="0">
              <a:solidFill>
                <a:srgbClr val="37415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pt-BR" sz="1200" b="0" i="0" dirty="0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</a:t>
            </a:r>
            <a:r>
              <a:rPr lang="pt-BR" sz="1200" b="0" i="0" dirty="0" err="1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Possui_Terraco</a:t>
            </a:r>
            <a:endParaRPr lang="pt-BR" sz="1200" b="0" i="0" dirty="0">
              <a:solidFill>
                <a:srgbClr val="37415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pt-BR" sz="1200" b="0" i="0" dirty="0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</a:t>
            </a:r>
            <a:r>
              <a:rPr lang="pt-BR" sz="1200" b="0" i="0" dirty="0" err="1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Quantidade_de_Quartos</a:t>
            </a:r>
            <a:endParaRPr lang="pt-BR" sz="1200" b="0" i="0" dirty="0">
              <a:solidFill>
                <a:srgbClr val="37415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pt-BR" sz="1200" b="0" i="0" dirty="0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</a:t>
            </a:r>
            <a:r>
              <a:rPr lang="pt-BR" sz="1200" b="0" i="0" dirty="0" err="1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Tipo_de_Construcao</a:t>
            </a:r>
            <a:endParaRPr lang="pt-BR" sz="1200" b="0" i="0" dirty="0">
              <a:solidFill>
                <a:srgbClr val="37415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pt-BR" sz="1200" b="0" i="0" dirty="0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</a:t>
            </a:r>
            <a:r>
              <a:rPr lang="pt-BR" sz="1200" b="0" i="0" dirty="0" err="1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Tipo_de_Imovel</a:t>
            </a:r>
            <a:endParaRPr lang="pt-BR" sz="1200" b="0" i="0" dirty="0">
              <a:solidFill>
                <a:srgbClr val="37415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pt-BR" sz="1200" b="0" i="0" dirty="0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</a:t>
            </a:r>
            <a:r>
              <a:rPr lang="pt-BR" sz="1200" b="0" i="0" dirty="0" err="1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Tipo_de_Operacao</a:t>
            </a:r>
            <a:endParaRPr lang="pt-BR" sz="1200" b="0" i="0" dirty="0">
              <a:solidFill>
                <a:srgbClr val="37415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pt-BR" sz="1200" b="0" i="0" dirty="0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</a:t>
            </a:r>
            <a:r>
              <a:rPr lang="pt-BR" sz="1200" b="0" i="0" dirty="0" err="1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Valor_Area_util_do_imóvel</a:t>
            </a:r>
            <a:endParaRPr lang="pt-BR" sz="1200" b="0" i="0" dirty="0">
              <a:solidFill>
                <a:srgbClr val="37415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pt-BR" sz="1200" b="0" i="0" dirty="0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</a:t>
            </a:r>
            <a:r>
              <a:rPr lang="pt-BR" sz="1200" b="0" i="0" dirty="0" err="1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Numero_de_recomendações_recebidas</a:t>
            </a:r>
            <a:endParaRPr lang="pt-BR" sz="1200" b="0" i="0" dirty="0">
              <a:solidFill>
                <a:srgbClr val="37415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endParaRPr lang="pt-BR" sz="1200" b="0" i="0" dirty="0">
              <a:solidFill>
                <a:srgbClr val="37415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50C5AF0A-B357-3ACA-99CE-37C451CEEDFC}"/>
              </a:ext>
            </a:extLst>
          </p:cNvPr>
          <p:cNvSpPr txBox="1"/>
          <p:nvPr/>
        </p:nvSpPr>
        <p:spPr>
          <a:xfrm>
            <a:off x="1950314" y="2561571"/>
            <a:ext cx="424421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a-DK" sz="1200" b="1" dirty="0">
                <a:solidFill>
                  <a:srgbClr val="434343"/>
                </a:solidFill>
                <a:latin typeface="Open Sans"/>
                <a:ea typeface="Open Sans"/>
                <a:cs typeface="Open Sans"/>
              </a:rPr>
              <a:t>Características </a:t>
            </a:r>
            <a:r>
              <a:rPr lang="da-DK" sz="1200" b="1" u="sng" dirty="0">
                <a:solidFill>
                  <a:srgbClr val="434343"/>
                </a:solidFill>
                <a:latin typeface="Open Sans"/>
                <a:ea typeface="Open Sans"/>
                <a:cs typeface="Open Sans"/>
              </a:rPr>
              <a:t>do</a:t>
            </a:r>
            <a:r>
              <a:rPr lang="da-DK" sz="1200" b="1" dirty="0">
                <a:solidFill>
                  <a:srgbClr val="434343"/>
                </a:solidFill>
                <a:latin typeface="Open Sans"/>
                <a:ea typeface="Open Sans"/>
                <a:cs typeface="Open Sans"/>
              </a:rPr>
              <a:t> Imovel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2D71D12A-CE99-E05A-12AF-77D1DE8A8AD2}"/>
              </a:ext>
            </a:extLst>
          </p:cNvPr>
          <p:cNvSpPr txBox="1"/>
          <p:nvPr/>
        </p:nvSpPr>
        <p:spPr>
          <a:xfrm>
            <a:off x="5630608" y="638497"/>
            <a:ext cx="61002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a-DK" sz="1800" b="1" dirty="0">
                <a:solidFill>
                  <a:srgbClr val="434343"/>
                </a:solidFill>
                <a:latin typeface="Open Sans"/>
                <a:ea typeface="Open Sans"/>
                <a:cs typeface="Open Sans"/>
              </a:rPr>
              <a:t>Metadados do Anúncio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3835650C-1F49-5823-0A88-8406F6566190}"/>
              </a:ext>
            </a:extLst>
          </p:cNvPr>
          <p:cNvSpPr txBox="1"/>
          <p:nvPr/>
        </p:nvSpPr>
        <p:spPr>
          <a:xfrm>
            <a:off x="7507777" y="2537494"/>
            <a:ext cx="308213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a-DK" sz="1200" b="1" dirty="0">
                <a:solidFill>
                  <a:srgbClr val="434343"/>
                </a:solidFill>
                <a:latin typeface="Open Sans"/>
                <a:ea typeface="Open Sans"/>
                <a:cs typeface="Open Sans"/>
              </a:rPr>
              <a:t>Metadados </a:t>
            </a:r>
            <a:r>
              <a:rPr lang="da-DK" sz="1200" b="1" u="sng" dirty="0">
                <a:solidFill>
                  <a:srgbClr val="434343"/>
                </a:solidFill>
                <a:latin typeface="Open Sans"/>
                <a:ea typeface="Open Sans"/>
                <a:cs typeface="Open Sans"/>
              </a:rPr>
              <a:t>do</a:t>
            </a:r>
            <a:r>
              <a:rPr lang="da-DK" sz="1200" b="1" dirty="0">
                <a:solidFill>
                  <a:srgbClr val="434343"/>
                </a:solidFill>
                <a:latin typeface="Open Sans"/>
                <a:ea typeface="Open Sans"/>
                <a:cs typeface="Open Sans"/>
              </a:rPr>
              <a:t> Anúncio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47D41266-BACE-A4B7-F95B-5DCC6686538C}"/>
              </a:ext>
            </a:extLst>
          </p:cNvPr>
          <p:cNvSpPr txBox="1"/>
          <p:nvPr/>
        </p:nvSpPr>
        <p:spPr>
          <a:xfrm>
            <a:off x="223665" y="2596282"/>
            <a:ext cx="17266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a-DK" sz="1200" b="1" dirty="0">
                <a:solidFill>
                  <a:srgbClr val="434343"/>
                </a:solidFill>
                <a:latin typeface="Open Sans"/>
                <a:ea typeface="Open Sans"/>
                <a:cs typeface="Open Sans"/>
              </a:rPr>
              <a:t>Localizacao Imóvel</a:t>
            </a:r>
          </a:p>
        </p:txBody>
      </p:sp>
      <p:pic>
        <p:nvPicPr>
          <p:cNvPr id="28" name="Imagem 27">
            <a:extLst>
              <a:ext uri="{FF2B5EF4-FFF2-40B4-BE49-F238E27FC236}">
                <a16:creationId xmlns:a16="http://schemas.microsoft.com/office/drawing/2014/main" id="{3C8BBD03-53EE-4969-B7E7-5A01D641757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0724" y="1716244"/>
            <a:ext cx="720001" cy="720001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1634988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tângulo 22">
            <a:extLst>
              <a:ext uri="{FF2B5EF4-FFF2-40B4-BE49-F238E27FC236}">
                <a16:creationId xmlns:a16="http://schemas.microsoft.com/office/drawing/2014/main" id="{29905777-440F-4A00-967E-ED5255B275E1}"/>
              </a:ext>
            </a:extLst>
          </p:cNvPr>
          <p:cNvSpPr/>
          <p:nvPr/>
        </p:nvSpPr>
        <p:spPr>
          <a:xfrm>
            <a:off x="-8967" y="1118712"/>
            <a:ext cx="9961332" cy="458496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Open Sans" panose="020B0604020202020204"/>
            </a:endParaRPr>
          </a:p>
        </p:txBody>
      </p:sp>
      <p:sp>
        <p:nvSpPr>
          <p:cNvPr id="17" name="Title Placeholder 1">
            <a:extLst>
              <a:ext uri="{FF2B5EF4-FFF2-40B4-BE49-F238E27FC236}">
                <a16:creationId xmlns:a16="http://schemas.microsoft.com/office/drawing/2014/main" id="{3594DE52-7C66-4B4A-A0A2-6A19C13FEDE7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3.iii. 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Todas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as 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variáveis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da Base</a:t>
            </a:r>
          </a:p>
        </p:txBody>
      </p:sp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43856" y="379620"/>
            <a:ext cx="388228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14</a:t>
            </a:fld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58602" y="4727252"/>
            <a:ext cx="2628806" cy="21167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Imagem 1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  <p:sp>
        <p:nvSpPr>
          <p:cNvPr id="19" name="CaixaDeTexto 18">
            <a:extLst>
              <a:ext uri="{FF2B5EF4-FFF2-40B4-BE49-F238E27FC236}">
                <a16:creationId xmlns:a16="http://schemas.microsoft.com/office/drawing/2014/main" id="{CB3D7212-EC7E-4238-8717-3F016530E6D3}"/>
              </a:ext>
            </a:extLst>
          </p:cNvPr>
          <p:cNvSpPr txBox="1"/>
          <p:nvPr/>
        </p:nvSpPr>
        <p:spPr>
          <a:xfrm>
            <a:off x="360000" y="1194072"/>
            <a:ext cx="79405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A base de dados apresenta </a:t>
            </a:r>
            <a:r>
              <a:rPr lang="pt-BR" sz="1400" b="1" dirty="0">
                <a:solidFill>
                  <a:srgbClr val="434343"/>
                </a:solidFill>
                <a:latin typeface="Open Sans" panose="020B0604020202020204"/>
              </a:rPr>
              <a:t>48 variáveis</a:t>
            </a:r>
            <a:endParaRPr lang="pt-BR" sz="1400" dirty="0">
              <a:solidFill>
                <a:srgbClr val="434343"/>
              </a:solidFill>
              <a:latin typeface="Open Sans" panose="020B0604020202020204"/>
            </a:endParaRPr>
          </a:p>
        </p:txBody>
      </p:sp>
      <p:sp>
        <p:nvSpPr>
          <p:cNvPr id="21" name="Espaço Reservado para Data 5">
            <a:extLst>
              <a:ext uri="{FF2B5EF4-FFF2-40B4-BE49-F238E27FC236}">
                <a16:creationId xmlns:a16="http://schemas.microsoft.com/office/drawing/2014/main" id="{51012455-C88E-4BA1-B3B6-1C38C3207CB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@2021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sp>
        <p:nvSpPr>
          <p:cNvPr id="43" name="Google Shape;115;p18">
            <a:extLst>
              <a:ext uri="{FF2B5EF4-FFF2-40B4-BE49-F238E27FC236}">
                <a16:creationId xmlns:a16="http://schemas.microsoft.com/office/drawing/2014/main" id="{2BBCD457-C836-4E4B-BD8B-B18062462F42}"/>
              </a:ext>
            </a:extLst>
          </p:cNvPr>
          <p:cNvSpPr txBox="1"/>
          <p:nvPr/>
        </p:nvSpPr>
        <p:spPr>
          <a:xfrm>
            <a:off x="8524260" y="2454141"/>
            <a:ext cx="3005131" cy="551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da-DK" sz="1200" b="1" dirty="0">
                <a:solidFill>
                  <a:srgbClr val="434343"/>
                </a:solidFill>
                <a:latin typeface="Open Sans"/>
                <a:ea typeface="Open Sans"/>
                <a:cs typeface="Open Sans"/>
              </a:rPr>
              <a:t>Variáveis Sobe Proprietario</a:t>
            </a:r>
          </a:p>
        </p:txBody>
      </p:sp>
      <p:grpSp>
        <p:nvGrpSpPr>
          <p:cNvPr id="24" name="Agrupar 23">
            <a:extLst>
              <a:ext uri="{FF2B5EF4-FFF2-40B4-BE49-F238E27FC236}">
                <a16:creationId xmlns:a16="http://schemas.microsoft.com/office/drawing/2014/main" id="{33622191-D49C-4D55-957E-234D6440914C}"/>
              </a:ext>
            </a:extLst>
          </p:cNvPr>
          <p:cNvGrpSpPr/>
          <p:nvPr/>
        </p:nvGrpSpPr>
        <p:grpSpPr>
          <a:xfrm>
            <a:off x="1221878" y="1723450"/>
            <a:ext cx="720000" cy="720000"/>
            <a:chOff x="691070" y="1696305"/>
            <a:chExt cx="720000" cy="720000"/>
          </a:xfrm>
        </p:grpSpPr>
        <p:sp>
          <p:nvSpPr>
            <p:cNvPr id="4" name="Elipse 3">
              <a:extLst>
                <a:ext uri="{FF2B5EF4-FFF2-40B4-BE49-F238E27FC236}">
                  <a16:creationId xmlns:a16="http://schemas.microsoft.com/office/drawing/2014/main" id="{60C14F39-7E76-4307-931D-9895D37A753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91070" y="1696305"/>
              <a:ext cx="720000" cy="720000"/>
            </a:xfrm>
            <a:prstGeom prst="ellipse">
              <a:avLst/>
            </a:prstGeom>
            <a:solidFill>
              <a:srgbClr val="6ADB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7" name="Imagem 6">
              <a:extLst>
                <a:ext uri="{FF2B5EF4-FFF2-40B4-BE49-F238E27FC236}">
                  <a16:creationId xmlns:a16="http://schemas.microsoft.com/office/drawing/2014/main" id="{BDC7358C-41AE-4845-B688-7020A1B2425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639382">
              <a:off x="763070" y="1768305"/>
              <a:ext cx="576000" cy="576000"/>
            </a:xfrm>
            <a:prstGeom prst="rect">
              <a:avLst/>
            </a:prstGeom>
          </p:spPr>
        </p:pic>
      </p:grp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AD3B850A-AD75-4A9D-9FA3-429FCD1BFE77}"/>
              </a:ext>
            </a:extLst>
          </p:cNvPr>
          <p:cNvGrpSpPr/>
          <p:nvPr/>
        </p:nvGrpSpPr>
        <p:grpSpPr>
          <a:xfrm>
            <a:off x="3955109" y="1770681"/>
            <a:ext cx="720000" cy="720000"/>
            <a:chOff x="2800803" y="1696305"/>
            <a:chExt cx="720000" cy="720000"/>
          </a:xfrm>
        </p:grpSpPr>
        <p:sp>
          <p:nvSpPr>
            <p:cNvPr id="30" name="Elipse 29">
              <a:extLst>
                <a:ext uri="{FF2B5EF4-FFF2-40B4-BE49-F238E27FC236}">
                  <a16:creationId xmlns:a16="http://schemas.microsoft.com/office/drawing/2014/main" id="{D16D375A-E326-4AE5-8B4C-F83FF7FC14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00803" y="1696305"/>
              <a:ext cx="720000" cy="720000"/>
            </a:xfrm>
            <a:prstGeom prst="ellipse">
              <a:avLst/>
            </a:prstGeom>
            <a:solidFill>
              <a:srgbClr val="6ADB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791913BA-21E4-4E8F-BB2C-366E51B4FBD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72803" y="1768305"/>
              <a:ext cx="576000" cy="576000"/>
            </a:xfrm>
            <a:prstGeom prst="rect">
              <a:avLst/>
            </a:prstGeom>
          </p:spPr>
        </p:pic>
      </p:grpSp>
      <p:grpSp>
        <p:nvGrpSpPr>
          <p:cNvPr id="25" name="Agrupar 24">
            <a:extLst>
              <a:ext uri="{FF2B5EF4-FFF2-40B4-BE49-F238E27FC236}">
                <a16:creationId xmlns:a16="http://schemas.microsoft.com/office/drawing/2014/main" id="{D724A7F6-14A3-427D-93E8-EA04AFB205A6}"/>
              </a:ext>
            </a:extLst>
          </p:cNvPr>
          <p:cNvGrpSpPr/>
          <p:nvPr/>
        </p:nvGrpSpPr>
        <p:grpSpPr>
          <a:xfrm>
            <a:off x="9592365" y="1762760"/>
            <a:ext cx="720000" cy="720000"/>
            <a:chOff x="7879707" y="1795744"/>
            <a:chExt cx="720000" cy="720000"/>
          </a:xfrm>
        </p:grpSpPr>
        <p:sp>
          <p:nvSpPr>
            <p:cNvPr id="36" name="Elipse 35">
              <a:extLst>
                <a:ext uri="{FF2B5EF4-FFF2-40B4-BE49-F238E27FC236}">
                  <a16:creationId xmlns:a16="http://schemas.microsoft.com/office/drawing/2014/main" id="{0F48EBE4-87A7-448A-B876-86950672A20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879707" y="1795744"/>
              <a:ext cx="720000" cy="720000"/>
            </a:xfrm>
            <a:prstGeom prst="ellipse">
              <a:avLst/>
            </a:prstGeom>
            <a:solidFill>
              <a:srgbClr val="6ADB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4" name="Imagem 13">
              <a:extLst>
                <a:ext uri="{FF2B5EF4-FFF2-40B4-BE49-F238E27FC236}">
                  <a16:creationId xmlns:a16="http://schemas.microsoft.com/office/drawing/2014/main" id="{917BC7D6-637C-4AD1-AD8D-9C559A4AE2A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51707" y="1867744"/>
              <a:ext cx="576000" cy="576000"/>
            </a:xfrm>
            <a:prstGeom prst="rect">
              <a:avLst/>
            </a:prstGeom>
          </p:spPr>
        </p:pic>
      </p:grp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7A152692-6F81-4D3C-9545-064FD11C13FF}"/>
              </a:ext>
            </a:extLst>
          </p:cNvPr>
          <p:cNvGrpSpPr/>
          <p:nvPr/>
        </p:nvGrpSpPr>
        <p:grpSpPr>
          <a:xfrm>
            <a:off x="6624736" y="1723450"/>
            <a:ext cx="720000" cy="720000"/>
            <a:chOff x="4582582" y="1696305"/>
            <a:chExt cx="720000" cy="720000"/>
          </a:xfrm>
        </p:grpSpPr>
        <p:sp>
          <p:nvSpPr>
            <p:cNvPr id="34" name="Elipse 33">
              <a:extLst>
                <a:ext uri="{FF2B5EF4-FFF2-40B4-BE49-F238E27FC236}">
                  <a16:creationId xmlns:a16="http://schemas.microsoft.com/office/drawing/2014/main" id="{BE736E93-F7F2-41B9-9F46-BC5F0281476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82582" y="1696305"/>
              <a:ext cx="720000" cy="720000"/>
            </a:xfrm>
            <a:prstGeom prst="ellipse">
              <a:avLst/>
            </a:prstGeom>
            <a:solidFill>
              <a:srgbClr val="6ADB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2" name="Imagem 11">
              <a:extLst>
                <a:ext uri="{FF2B5EF4-FFF2-40B4-BE49-F238E27FC236}">
                  <a16:creationId xmlns:a16="http://schemas.microsoft.com/office/drawing/2014/main" id="{31B4B337-B8F5-496F-ABF5-5A7B5FD92F6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4582" y="1768305"/>
              <a:ext cx="576000" cy="576000"/>
            </a:xfrm>
            <a:prstGeom prst="rect">
              <a:avLst/>
            </a:prstGeom>
          </p:spPr>
        </p:pic>
      </p:grpSp>
      <p:sp>
        <p:nvSpPr>
          <p:cNvPr id="2" name="Google Shape;115;p18">
            <a:extLst>
              <a:ext uri="{FF2B5EF4-FFF2-40B4-BE49-F238E27FC236}">
                <a16:creationId xmlns:a16="http://schemas.microsoft.com/office/drawing/2014/main" id="{FF3249F0-1787-9D4E-E542-780F90FA7D1B}"/>
              </a:ext>
            </a:extLst>
          </p:cNvPr>
          <p:cNvSpPr txBox="1"/>
          <p:nvPr/>
        </p:nvSpPr>
        <p:spPr>
          <a:xfrm>
            <a:off x="124223" y="2684083"/>
            <a:ext cx="2915310" cy="16984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da-DK" sz="1200" b="1" dirty="0">
                <a:solidFill>
                  <a:srgbClr val="434343"/>
                </a:solidFill>
                <a:latin typeface="Open Sans"/>
                <a:ea typeface="Open Sans"/>
                <a:cs typeface="Open Sans"/>
              </a:rPr>
              <a:t>Condições Imóvel</a:t>
            </a:r>
          </a:p>
          <a:p>
            <a:pPr algn="ctr"/>
            <a:endParaRPr sz="1200" b="1" dirty="0">
              <a:solidFill>
                <a:srgbClr val="434343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Open Sans"/>
            </a:endParaRPr>
          </a:p>
          <a:p>
            <a:pPr algn="l"/>
            <a:r>
              <a:rPr lang="pt-BR" sz="1200" dirty="0">
                <a:solidFill>
                  <a:srgbClr val="37415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</a:t>
            </a:r>
            <a:r>
              <a:rPr lang="pt-BR" sz="1200" b="0" i="0" dirty="0" err="1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Indicador_Imovel_em_boas_condicoes</a:t>
            </a:r>
            <a:endParaRPr lang="pt-BR" sz="1200" b="0" i="0" dirty="0">
              <a:solidFill>
                <a:srgbClr val="37415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pt-BR" sz="1200" b="0" i="0" dirty="0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</a:t>
            </a:r>
            <a:r>
              <a:rPr lang="pt-BR" sz="1200" b="0" i="0" dirty="0" err="1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Indicador_Precisa_de_reforma</a:t>
            </a:r>
            <a:endParaRPr lang="pt-BR" sz="1200" b="0" i="0" dirty="0">
              <a:solidFill>
                <a:srgbClr val="37415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" name="Google Shape;115;p18">
            <a:extLst>
              <a:ext uri="{FF2B5EF4-FFF2-40B4-BE49-F238E27FC236}">
                <a16:creationId xmlns:a16="http://schemas.microsoft.com/office/drawing/2014/main" id="{86EC5F8E-1A91-D4D3-DF28-DBA65D399F41}"/>
              </a:ext>
            </a:extLst>
          </p:cNvPr>
          <p:cNvSpPr txBox="1"/>
          <p:nvPr/>
        </p:nvSpPr>
        <p:spPr>
          <a:xfrm>
            <a:off x="3114060" y="2684233"/>
            <a:ext cx="2402099" cy="16984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da-DK" sz="1200" b="1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Precificação</a:t>
            </a:r>
          </a:p>
          <a:p>
            <a:pPr algn="ctr"/>
            <a:endParaRPr sz="1200" b="1" dirty="0">
              <a:solidFill>
                <a:srgbClr val="434343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Open Sans"/>
            </a:endParaRPr>
          </a:p>
          <a:p>
            <a:pPr algn="l"/>
            <a:r>
              <a:rPr lang="pt-BR" sz="1200" dirty="0">
                <a:solidFill>
                  <a:srgbClr val="37415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</a:t>
            </a:r>
            <a:r>
              <a:rPr lang="pt-BR" sz="1200" b="0" i="0" dirty="0" err="1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Preco_de_locacao_do_imovel</a:t>
            </a:r>
            <a:endParaRPr lang="pt-BR" sz="1200" b="0" i="0" dirty="0">
              <a:solidFill>
                <a:srgbClr val="37415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pt-BR" sz="1200" b="0" i="0" dirty="0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</a:t>
            </a:r>
            <a:r>
              <a:rPr lang="pt-BR" sz="1200" b="0" i="0" dirty="0" err="1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Preco_do_Imovel</a:t>
            </a:r>
            <a:endParaRPr lang="pt-BR" sz="1200" b="0" i="0" dirty="0">
              <a:solidFill>
                <a:srgbClr val="37415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pt-BR" sz="1200" b="0" i="0" dirty="0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</a:t>
            </a:r>
            <a:r>
              <a:rPr lang="pt-BR" sz="1200" b="0" i="0" dirty="0" err="1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Preco_por_metro_quadrado</a:t>
            </a:r>
            <a:endParaRPr lang="pt-BR" sz="1200" b="0" i="0" dirty="0">
              <a:solidFill>
                <a:srgbClr val="37415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sz="1200" dirty="0">
              <a:solidFill>
                <a:srgbClr val="434343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Open Sans"/>
            </a:endParaRPr>
          </a:p>
        </p:txBody>
      </p:sp>
      <p:sp>
        <p:nvSpPr>
          <p:cNvPr id="10" name="Google Shape;115;p18">
            <a:extLst>
              <a:ext uri="{FF2B5EF4-FFF2-40B4-BE49-F238E27FC236}">
                <a16:creationId xmlns:a16="http://schemas.microsoft.com/office/drawing/2014/main" id="{345138FB-F3A6-A3A6-F202-FC8D3655873A}"/>
              </a:ext>
            </a:extLst>
          </p:cNvPr>
          <p:cNvSpPr txBox="1"/>
          <p:nvPr/>
        </p:nvSpPr>
        <p:spPr>
          <a:xfrm>
            <a:off x="8398933" y="2799292"/>
            <a:ext cx="3293534" cy="1501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pt-BR" sz="12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- Nome do proprietário ou corretor</a:t>
            </a:r>
          </a:p>
          <a:p>
            <a:r>
              <a:rPr lang="pt-BR" sz="12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- Preferencia de contato com o proprietário</a:t>
            </a:r>
          </a:p>
          <a:p>
            <a:r>
              <a:rPr lang="pt-BR" sz="12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- Tipo de proprietário</a:t>
            </a:r>
          </a:p>
          <a:p>
            <a:r>
              <a:rPr lang="pt-BR" sz="12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- Id do proprietário</a:t>
            </a:r>
          </a:p>
        </p:txBody>
      </p:sp>
      <p:sp>
        <p:nvSpPr>
          <p:cNvPr id="11" name="Google Shape;115;p18">
            <a:extLst>
              <a:ext uri="{FF2B5EF4-FFF2-40B4-BE49-F238E27FC236}">
                <a16:creationId xmlns:a16="http://schemas.microsoft.com/office/drawing/2014/main" id="{88C436A7-A8E2-3136-663E-4B08F33F0C7C}"/>
              </a:ext>
            </a:extLst>
          </p:cNvPr>
          <p:cNvSpPr txBox="1"/>
          <p:nvPr/>
        </p:nvSpPr>
        <p:spPr>
          <a:xfrm>
            <a:off x="8963054" y="4746988"/>
            <a:ext cx="2406004" cy="285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Comentários adicionados</a:t>
            </a:r>
          </a:p>
        </p:txBody>
      </p:sp>
      <p:sp>
        <p:nvSpPr>
          <p:cNvPr id="28" name="Google Shape;115;p18">
            <a:extLst>
              <a:ext uri="{FF2B5EF4-FFF2-40B4-BE49-F238E27FC236}">
                <a16:creationId xmlns:a16="http://schemas.microsoft.com/office/drawing/2014/main" id="{FB807A1D-529A-AD22-D501-2905FE6002D5}"/>
              </a:ext>
            </a:extLst>
          </p:cNvPr>
          <p:cNvSpPr txBox="1"/>
          <p:nvPr/>
        </p:nvSpPr>
        <p:spPr>
          <a:xfrm>
            <a:off x="9018956" y="4441338"/>
            <a:ext cx="2133251" cy="285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da-DK" sz="1200" b="1" dirty="0">
                <a:solidFill>
                  <a:srgbClr val="434343"/>
                </a:solidFill>
                <a:latin typeface="Open Sans"/>
                <a:ea typeface="Open Sans"/>
                <a:cs typeface="Open Sans"/>
              </a:rPr>
              <a:t>Outras Variáveis</a:t>
            </a:r>
          </a:p>
        </p:txBody>
      </p:sp>
      <p:sp>
        <p:nvSpPr>
          <p:cNvPr id="35" name="Google Shape;115;p18">
            <a:extLst>
              <a:ext uri="{FF2B5EF4-FFF2-40B4-BE49-F238E27FC236}">
                <a16:creationId xmlns:a16="http://schemas.microsoft.com/office/drawing/2014/main" id="{96FA4152-43B4-60EE-3A4B-B3328B1C19FF}"/>
              </a:ext>
            </a:extLst>
          </p:cNvPr>
          <p:cNvSpPr txBox="1"/>
          <p:nvPr/>
        </p:nvSpPr>
        <p:spPr>
          <a:xfrm>
            <a:off x="5686823" y="2700933"/>
            <a:ext cx="2837437" cy="1439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da-DK" sz="1200" b="1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Eficiencia Energética do Imóvel</a:t>
            </a:r>
          </a:p>
          <a:p>
            <a:pPr algn="ctr"/>
            <a:endParaRPr sz="1200" b="1" dirty="0">
              <a:solidFill>
                <a:srgbClr val="434343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Open Sans"/>
            </a:endParaRPr>
          </a:p>
          <a:p>
            <a:pPr algn="l"/>
            <a:r>
              <a:rPr lang="pt-BR" sz="1200" b="0" i="0" dirty="0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</a:t>
            </a:r>
            <a:r>
              <a:rPr lang="pt-BR" sz="1200" b="0" i="0" dirty="0" err="1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E_Recomendado</a:t>
            </a:r>
            <a:endParaRPr lang="pt-BR" sz="1200" b="0" i="0" dirty="0">
              <a:solidFill>
                <a:srgbClr val="37415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pt-BR" sz="1200" b="0" i="0" dirty="0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</a:t>
            </a:r>
            <a:r>
              <a:rPr lang="pt-BR" sz="1200" b="0" i="0" dirty="0" err="1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Nivel_de_eficiencia_Energetica</a:t>
            </a:r>
            <a:endParaRPr lang="pt-BR" sz="1200" b="0" i="0" dirty="0">
              <a:solidFill>
                <a:srgbClr val="37415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pt-BR" sz="1200" b="0" i="0" dirty="0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</a:t>
            </a:r>
            <a:r>
              <a:rPr lang="pt-BR" sz="1200" b="0" i="0" dirty="0" err="1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Tipo_de_Certificacao_Energetica</a:t>
            </a:r>
            <a:endParaRPr lang="pt-BR" sz="1200" b="0" i="0" dirty="0">
              <a:solidFill>
                <a:srgbClr val="37415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sz="1200" dirty="0">
              <a:solidFill>
                <a:srgbClr val="434343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Open Sans"/>
            </a:endParaRPr>
          </a:p>
        </p:txBody>
      </p:sp>
      <p:pic>
        <p:nvPicPr>
          <p:cNvPr id="37" name="Imagem 36">
            <a:extLst>
              <a:ext uri="{FF2B5EF4-FFF2-40B4-BE49-F238E27FC236}">
                <a16:creationId xmlns:a16="http://schemas.microsoft.com/office/drawing/2014/main" id="{322E5FC8-7CE8-4253-AD64-152888696E0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109" y="1762760"/>
            <a:ext cx="733758" cy="733758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8416491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30001" y="379620"/>
            <a:ext cx="388228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FB8526-A7DF-44F1-A0A0-E2C9088E1528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63194" y="4673186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eta: para a Direita 3">
            <a:extLst>
              <a:ext uri="{FF2B5EF4-FFF2-40B4-BE49-F238E27FC236}">
                <a16:creationId xmlns:a16="http://schemas.microsoft.com/office/drawing/2014/main" id="{F7615716-0E2D-4473-883D-ECF83CC83869}"/>
              </a:ext>
            </a:extLst>
          </p:cNvPr>
          <p:cNvSpPr/>
          <p:nvPr/>
        </p:nvSpPr>
        <p:spPr>
          <a:xfrm>
            <a:off x="1073426" y="1126436"/>
            <a:ext cx="9410847" cy="1258991"/>
          </a:xfrm>
          <a:prstGeom prst="rightArrow">
            <a:avLst/>
          </a:prstGeom>
          <a:solidFill>
            <a:srgbClr val="434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Seta: para a Direita 10">
            <a:extLst>
              <a:ext uri="{FF2B5EF4-FFF2-40B4-BE49-F238E27FC236}">
                <a16:creationId xmlns:a16="http://schemas.microsoft.com/office/drawing/2014/main" id="{2D7DF2C9-E5E2-42F5-9102-91E9C5F7E652}"/>
              </a:ext>
            </a:extLst>
          </p:cNvPr>
          <p:cNvSpPr/>
          <p:nvPr/>
        </p:nvSpPr>
        <p:spPr>
          <a:xfrm>
            <a:off x="2476871" y="1706318"/>
            <a:ext cx="8083602" cy="1258991"/>
          </a:xfrm>
          <a:prstGeom prst="rightArrow">
            <a:avLst/>
          </a:prstGeom>
          <a:solidFill>
            <a:srgbClr val="6ADB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BD0EC856-C53B-4740-AE92-4FEBBE821A1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424" y="1446333"/>
            <a:ext cx="603549" cy="603549"/>
          </a:xfrm>
          <a:prstGeom prst="rect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5ADC7EE4-1863-4C1C-8EA7-5780A0C25266}"/>
              </a:ext>
            </a:extLst>
          </p:cNvPr>
          <p:cNvSpPr/>
          <p:nvPr/>
        </p:nvSpPr>
        <p:spPr>
          <a:xfrm>
            <a:off x="1596015" y="1501885"/>
            <a:ext cx="1335622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4020202020204" charset="0"/>
                <a:ea typeface="+mn-ea"/>
                <a:cs typeface="+mn-cs"/>
              </a:rPr>
              <a:t>Base Original</a:t>
            </a:r>
            <a:r>
              <a:rPr kumimoji="0" lang="da-DK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en Sans" panose="020B0604020202020204" charset="0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uLnTx/>
                <a:uFillTx/>
                <a:latin typeface="Söhne"/>
                <a:ea typeface="+mn-ea"/>
                <a:cs typeface="+mn-cs"/>
              </a:rPr>
              <a:t>9.868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Imóveis</a:t>
            </a:r>
            <a:endParaRPr kumimoji="0" lang="pt-BR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7B2D6916-06CD-4DB9-94D6-015099C6862E}"/>
              </a:ext>
            </a:extLst>
          </p:cNvPr>
          <p:cNvSpPr/>
          <p:nvPr/>
        </p:nvSpPr>
        <p:spPr>
          <a:xfrm>
            <a:off x="3051750" y="2058590"/>
            <a:ext cx="4902165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4020202020204" charset="0"/>
                <a:ea typeface="+mn-ea"/>
                <a:cs typeface="+mn-cs"/>
              </a:rPr>
              <a:t>Filtro 1 – Exclusão de dados sem Detalhe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dirty="0">
                <a:solidFill>
                  <a:prstClr val="white"/>
                </a:solidFill>
                <a:latin typeface="Calibri" panose="020F0502020204030204"/>
              </a:rPr>
              <a:t>7.278</a:t>
            </a:r>
            <a:endParaRPr kumimoji="0" lang="pt-BR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BAEB7347-1AFA-424B-9BB8-3BEEFCDB02F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871" y="1987042"/>
            <a:ext cx="667192" cy="667192"/>
          </a:xfrm>
          <a:prstGeom prst="rect">
            <a:avLst/>
          </a:prstGeom>
        </p:spPr>
      </p:pic>
      <p:sp>
        <p:nvSpPr>
          <p:cNvPr id="27" name="Google Shape;115;p18">
            <a:extLst>
              <a:ext uri="{FF2B5EF4-FFF2-40B4-BE49-F238E27FC236}">
                <a16:creationId xmlns:a16="http://schemas.microsoft.com/office/drawing/2014/main" id="{9BF76CB2-7E2E-42E1-B9E6-9ECAE2616509}"/>
              </a:ext>
            </a:extLst>
          </p:cNvPr>
          <p:cNvSpPr txBox="1"/>
          <p:nvPr/>
        </p:nvSpPr>
        <p:spPr>
          <a:xfrm>
            <a:off x="923883" y="2159138"/>
            <a:ext cx="1592508" cy="14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200" b="1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/>
                <a:ea typeface="Open Sans"/>
                <a:cs typeface="Open Sans"/>
              </a:rPr>
              <a:t>Base de partida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1" i="0" u="none" strike="noStrike" kern="120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dirty="0">
                <a:solidFill>
                  <a:srgbClr val="434343"/>
                </a:solidFill>
                <a:latin typeface="Open Sans"/>
                <a:sym typeface="Open Sans"/>
              </a:rPr>
              <a:t>Total de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/>
                <a:ea typeface="+mn-ea"/>
                <a:cs typeface="+mn-cs"/>
                <a:sym typeface="Open Sans"/>
              </a:rPr>
              <a:t> imóveis extraídos com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/>
                <a:ea typeface="+mn-ea"/>
                <a:cs typeface="+mn-cs"/>
                <a:sym typeface="Open Sans"/>
              </a:rPr>
              <a:t>9.868</a:t>
            </a:r>
            <a:r>
              <a:rPr lang="pt-BR" sz="1200" dirty="0">
                <a:solidFill>
                  <a:srgbClr val="6ADBD9"/>
                </a:solidFill>
                <a:latin typeface="Open Sans"/>
                <a:sym typeface="Open Sans"/>
              </a:rPr>
              <a:t> registros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/>
                <a:ea typeface="+mn-ea"/>
                <a:cs typeface="+mn-cs"/>
                <a:sym typeface="Open Sans"/>
              </a:rPr>
              <a:t>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/>
                <a:ea typeface="+mn-ea"/>
                <a:cs typeface="+mn-cs"/>
                <a:sym typeface="Open Sans"/>
              </a:rPr>
              <a:t>e</a:t>
            </a:r>
            <a:r>
              <a:rPr lang="pt-BR" sz="1200" dirty="0">
                <a:solidFill>
                  <a:srgbClr val="6ADBD9"/>
                </a:solidFill>
                <a:latin typeface="Open Sans"/>
                <a:sym typeface="Open Sans"/>
              </a:rPr>
              <a:t> 8 variáveis</a:t>
            </a:r>
            <a:endParaRPr sz="1200" dirty="0">
              <a:solidFill>
                <a:srgbClr val="6ADBD9"/>
              </a:solidFill>
              <a:latin typeface="Open Sans"/>
              <a:sym typeface="Open Sans"/>
            </a:endParaRPr>
          </a:p>
        </p:txBody>
      </p:sp>
      <p:sp>
        <p:nvSpPr>
          <p:cNvPr id="29" name="Google Shape;115;p18">
            <a:extLst>
              <a:ext uri="{FF2B5EF4-FFF2-40B4-BE49-F238E27FC236}">
                <a16:creationId xmlns:a16="http://schemas.microsoft.com/office/drawing/2014/main" id="{55710F79-C8B3-4897-ADCF-4E701F89C903}"/>
              </a:ext>
            </a:extLst>
          </p:cNvPr>
          <p:cNvSpPr txBox="1"/>
          <p:nvPr/>
        </p:nvSpPr>
        <p:spPr>
          <a:xfrm>
            <a:off x="2646886" y="2666151"/>
            <a:ext cx="1591200" cy="14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/>
                <a:ea typeface="+mn-ea"/>
                <a:cs typeface="+mn-cs"/>
                <a:sym typeface="Open Sans"/>
              </a:rPr>
              <a:t>Processamento da Base Fato Detalhe Com filtrando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/>
                <a:ea typeface="+mn-ea"/>
                <a:cs typeface="+mn-cs"/>
                <a:sym typeface="Open Sans"/>
              </a:rPr>
              <a:t>7.872 registros</a:t>
            </a: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4" name="Imagem 2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  <p:sp>
        <p:nvSpPr>
          <p:cNvPr id="25" name="Espaço Reservado para Data 5">
            <a:extLst>
              <a:ext uri="{FF2B5EF4-FFF2-40B4-BE49-F238E27FC236}">
                <a16:creationId xmlns:a16="http://schemas.microsoft.com/office/drawing/2014/main" id="{2352842C-4178-4B4A-AC34-A3D7F7EE243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@2021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sp>
        <p:nvSpPr>
          <p:cNvPr id="36" name="Title Placeholder 1">
            <a:extLst>
              <a:ext uri="{FF2B5EF4-FFF2-40B4-BE49-F238E27FC236}">
                <a16:creationId xmlns:a16="http://schemas.microsoft.com/office/drawing/2014/main" id="{942D69B1-6655-49E6-A0FF-B4E04FC89323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3.ii.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Filtros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8" name="Retângulo 37">
            <a:extLst>
              <a:ext uri="{FF2B5EF4-FFF2-40B4-BE49-F238E27FC236}">
                <a16:creationId xmlns:a16="http://schemas.microsoft.com/office/drawing/2014/main" id="{A37FB805-3E56-407E-8391-6EEDE371C31A}"/>
              </a:ext>
            </a:extLst>
          </p:cNvPr>
          <p:cNvSpPr/>
          <p:nvPr/>
        </p:nvSpPr>
        <p:spPr>
          <a:xfrm>
            <a:off x="4639535" y="2654234"/>
            <a:ext cx="1901098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4020202020204" charset="0"/>
                <a:ea typeface="+mn-ea"/>
                <a:cs typeface="+mn-cs"/>
              </a:rPr>
              <a:t>Filtrando instrução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34.050 entrevistados</a:t>
            </a:r>
            <a:endParaRPr kumimoji="0" lang="pt-BR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9" name="Imagem 38">
            <a:extLst>
              <a:ext uri="{FF2B5EF4-FFF2-40B4-BE49-F238E27FC236}">
                <a16:creationId xmlns:a16="http://schemas.microsoft.com/office/drawing/2014/main" id="{7AB82278-3F03-4AFC-99C5-A2859D9775B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0237" y="2584039"/>
            <a:ext cx="667192" cy="667192"/>
          </a:xfrm>
          <a:prstGeom prst="rect">
            <a:avLst/>
          </a:prstGeom>
        </p:spPr>
      </p:pic>
      <p:sp>
        <p:nvSpPr>
          <p:cNvPr id="2" name="Seta: para a Direita 1">
            <a:extLst>
              <a:ext uri="{FF2B5EF4-FFF2-40B4-BE49-F238E27FC236}">
                <a16:creationId xmlns:a16="http://schemas.microsoft.com/office/drawing/2014/main" id="{E79D9137-65DE-4DD1-BA69-D6FA8B0C6A29}"/>
              </a:ext>
            </a:extLst>
          </p:cNvPr>
          <p:cNvSpPr/>
          <p:nvPr/>
        </p:nvSpPr>
        <p:spPr>
          <a:xfrm>
            <a:off x="4969565" y="2235431"/>
            <a:ext cx="5590908" cy="1258991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6D0CF7C0-B37C-4CB6-BF98-2F415ECB6FB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7788" y="2494931"/>
            <a:ext cx="699323" cy="699323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5700B7E6-9777-47C7-A160-CB202A7CF828}"/>
              </a:ext>
            </a:extLst>
          </p:cNvPr>
          <p:cNvSpPr/>
          <p:nvPr/>
        </p:nvSpPr>
        <p:spPr>
          <a:xfrm>
            <a:off x="5491208" y="2585517"/>
            <a:ext cx="2018694" cy="492443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a-DK" sz="1400" b="1" dirty="0">
                <a:solidFill>
                  <a:schemeClr val="bg1"/>
                </a:solidFill>
                <a:latin typeface="Open Sans" panose="020B0604020202020204" charset="0"/>
              </a:rPr>
              <a:t>Tratamento da Base</a:t>
            </a:r>
          </a:p>
          <a:p>
            <a:r>
              <a:rPr lang="pt-BR" sz="1200" dirty="0">
                <a:solidFill>
                  <a:schemeClr val="bg1"/>
                </a:solidFill>
              </a:rPr>
              <a:t>7.278 Registros e 48 </a:t>
            </a:r>
            <a:r>
              <a:rPr lang="pt-BR" sz="1200" dirty="0" err="1">
                <a:solidFill>
                  <a:schemeClr val="bg1"/>
                </a:solidFill>
              </a:rPr>
              <a:t>Features</a:t>
            </a:r>
            <a:endParaRPr lang="pt-BR" sz="1400" dirty="0">
              <a:solidFill>
                <a:schemeClr val="bg1"/>
              </a:solidFill>
            </a:endParaRPr>
          </a:p>
        </p:txBody>
      </p:sp>
      <p:sp>
        <p:nvSpPr>
          <p:cNvPr id="6" name="Google Shape;115;p18">
            <a:extLst>
              <a:ext uri="{FF2B5EF4-FFF2-40B4-BE49-F238E27FC236}">
                <a16:creationId xmlns:a16="http://schemas.microsoft.com/office/drawing/2014/main" id="{6438ABDF-2422-D451-06AC-B3E55E8D547B}"/>
              </a:ext>
            </a:extLst>
          </p:cNvPr>
          <p:cNvSpPr txBox="1"/>
          <p:nvPr/>
        </p:nvSpPr>
        <p:spPr>
          <a:xfrm>
            <a:off x="4909355" y="3214098"/>
            <a:ext cx="1591200" cy="926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dirty="0">
                <a:solidFill>
                  <a:srgbClr val="434343"/>
                </a:solidFill>
                <a:latin typeface="Open Sans"/>
                <a:sym typeface="Open Sans"/>
              </a:rPr>
              <a:t>Tratamento das variáveis da base detalhe criando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/>
                <a:ea typeface="+mn-ea"/>
                <a:cs typeface="+mn-cs"/>
                <a:sym typeface="Open Sans"/>
              </a:rPr>
              <a:t> 48 variáveis</a:t>
            </a: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" name="Seta: para a Direita 8">
            <a:extLst>
              <a:ext uri="{FF2B5EF4-FFF2-40B4-BE49-F238E27FC236}">
                <a16:creationId xmlns:a16="http://schemas.microsoft.com/office/drawing/2014/main" id="{16CCE95A-774C-4A36-B18A-E9D8B3E30EF7}"/>
              </a:ext>
            </a:extLst>
          </p:cNvPr>
          <p:cNvSpPr/>
          <p:nvPr/>
        </p:nvSpPr>
        <p:spPr>
          <a:xfrm>
            <a:off x="6672481" y="2789914"/>
            <a:ext cx="3885118" cy="1258991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EDE40FF9-315D-41F3-A825-84A10CA75E1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6570" y="3152492"/>
            <a:ext cx="702774" cy="566547"/>
          </a:xfrm>
          <a:prstGeom prst="rect">
            <a:avLst/>
          </a:prstGeom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B5A3BABB-9133-4EDB-B005-22DBEBC2A342}"/>
              </a:ext>
            </a:extLst>
          </p:cNvPr>
          <p:cNvSpPr/>
          <p:nvPr/>
        </p:nvSpPr>
        <p:spPr>
          <a:xfrm>
            <a:off x="7353189" y="3162130"/>
            <a:ext cx="1128963" cy="492443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a-DK" sz="1400" b="1" dirty="0">
                <a:solidFill>
                  <a:schemeClr val="bg1"/>
                </a:solidFill>
                <a:latin typeface="Open Sans" panose="020B0604020202020204" charset="0"/>
              </a:rPr>
              <a:t>Base Final</a:t>
            </a:r>
          </a:p>
          <a:p>
            <a:r>
              <a:rPr lang="pt-BR" sz="1200" dirty="0">
                <a:solidFill>
                  <a:schemeClr val="bg1"/>
                </a:solidFill>
              </a:rPr>
              <a:t>6753 Registros</a:t>
            </a:r>
            <a:endParaRPr lang="pt-BR" sz="1400" dirty="0">
              <a:solidFill>
                <a:schemeClr val="bg1"/>
              </a:solidFill>
            </a:endParaRPr>
          </a:p>
        </p:txBody>
      </p:sp>
      <p:sp>
        <p:nvSpPr>
          <p:cNvPr id="14" name="Google Shape;115;p18">
            <a:extLst>
              <a:ext uri="{FF2B5EF4-FFF2-40B4-BE49-F238E27FC236}">
                <a16:creationId xmlns:a16="http://schemas.microsoft.com/office/drawing/2014/main" id="{D755FAE2-7292-285A-4ED6-654B64DD120A}"/>
              </a:ext>
            </a:extLst>
          </p:cNvPr>
          <p:cNvSpPr txBox="1"/>
          <p:nvPr/>
        </p:nvSpPr>
        <p:spPr>
          <a:xfrm>
            <a:off x="6668709" y="3720661"/>
            <a:ext cx="1591200" cy="926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dirty="0">
                <a:solidFill>
                  <a:srgbClr val="434343"/>
                </a:solidFill>
                <a:latin typeface="Open Sans"/>
                <a:sym typeface="Open Sans"/>
              </a:rPr>
              <a:t>Tratamento do outliers removendo 7% da base</a:t>
            </a: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1705225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61900" y="379620"/>
            <a:ext cx="370184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FB8526-A7DF-44F1-A0A0-E2C9088E1528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15060" y="4625654"/>
            <a:ext cx="2628806" cy="211675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" name="Diagrama 1">
            <a:extLst>
              <a:ext uri="{FF2B5EF4-FFF2-40B4-BE49-F238E27FC236}">
                <a16:creationId xmlns:a16="http://schemas.microsoft.com/office/drawing/2014/main" id="{CB95FEA1-C38C-4438-AEAD-CF55A042FA4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423042"/>
              </p:ext>
            </p:extLst>
          </p:nvPr>
        </p:nvGraphicFramePr>
        <p:xfrm>
          <a:off x="757811" y="195779"/>
          <a:ext cx="10071652" cy="44005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Google Shape;115;p18">
            <a:extLst>
              <a:ext uri="{FF2B5EF4-FFF2-40B4-BE49-F238E27FC236}">
                <a16:creationId xmlns:a16="http://schemas.microsoft.com/office/drawing/2014/main" id="{AD5E3D5B-4DB5-4E11-AB70-628F9A625BBA}"/>
              </a:ext>
            </a:extLst>
          </p:cNvPr>
          <p:cNvSpPr txBox="1"/>
          <p:nvPr/>
        </p:nvSpPr>
        <p:spPr>
          <a:xfrm>
            <a:off x="942109" y="2987964"/>
            <a:ext cx="1920362" cy="2116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da-DK" sz="1200" b="1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Open Sans"/>
                <a:cs typeface="Open Sans"/>
              </a:rPr>
              <a:t>Definição do problema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sz="1200" b="1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rgbClr val="DDDDDD"/>
                </a:solidFill>
                <a:latin typeface="Open Sans"/>
              </a:rPr>
              <a:t>Objetivos</a:t>
            </a:r>
            <a:endParaRPr lang="en-US" sz="1200" dirty="0">
              <a:solidFill>
                <a:srgbClr val="DDDDDD"/>
              </a:solidFill>
              <a:latin typeface="Open San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rgbClr val="DDDDDD"/>
                </a:solidFill>
                <a:latin typeface="Open Sans"/>
              </a:rPr>
              <a:t>Conceitos</a:t>
            </a:r>
            <a:r>
              <a:rPr lang="en-US" sz="1200" dirty="0">
                <a:solidFill>
                  <a:srgbClr val="DDDDDD"/>
                </a:solidFill>
                <a:latin typeface="Open Sans"/>
              </a:rPr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rgbClr val="DDDDDD"/>
                </a:solidFill>
                <a:latin typeface="Open Sans"/>
              </a:rPr>
              <a:t>Critérios</a:t>
            </a:r>
            <a:endParaRPr lang="en-US" sz="1200" dirty="0">
              <a:solidFill>
                <a:srgbClr val="DDDDDD"/>
              </a:solidFill>
              <a:latin typeface="Open San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rgbClr val="DDDDDD"/>
                </a:solidFill>
                <a:latin typeface="Open Sans"/>
              </a:rPr>
              <a:t>Histórico</a:t>
            </a:r>
            <a:r>
              <a:rPr lang="en-US" sz="1200" dirty="0">
                <a:solidFill>
                  <a:srgbClr val="DDDDDD"/>
                </a:solidFill>
                <a:latin typeface="Open Sans"/>
              </a:rPr>
              <a:t> de dados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rgbClr val="DDDDDD"/>
                </a:solidFill>
                <a:latin typeface="Open Sans"/>
              </a:rPr>
              <a:t>Variáveis</a:t>
            </a:r>
            <a:endParaRPr lang="en-US" sz="1200" dirty="0">
              <a:solidFill>
                <a:srgbClr val="DDDDDD"/>
              </a:solidFill>
              <a:latin typeface="Open San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" name="Google Shape;115;p18">
            <a:extLst>
              <a:ext uri="{FF2B5EF4-FFF2-40B4-BE49-F238E27FC236}">
                <a16:creationId xmlns:a16="http://schemas.microsoft.com/office/drawing/2014/main" id="{AFE34AE6-E13A-4648-B751-CE27D6EDDC6F}"/>
              </a:ext>
            </a:extLst>
          </p:cNvPr>
          <p:cNvSpPr txBox="1"/>
          <p:nvPr/>
        </p:nvSpPr>
        <p:spPr>
          <a:xfrm>
            <a:off x="3147856" y="2987964"/>
            <a:ext cx="1920362" cy="24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200" b="1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/>
                <a:ea typeface="Open Sans"/>
                <a:cs typeface="Open Sans"/>
              </a:rPr>
              <a:t>Análise preliminar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200" b="1" i="0" u="none" strike="noStrike" kern="120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Análise de outliers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2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Analise de </a:t>
            </a:r>
            <a:r>
              <a:rPr lang="pt-BR" sz="12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missings</a:t>
            </a:r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Medidas resumo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200" dirty="0">
                <a:solidFill>
                  <a:srgbClr val="434343"/>
                </a:solidFill>
                <a:latin typeface="Open Sans"/>
                <a:sym typeface="Open Sans"/>
              </a:rPr>
              <a:t>Análise de frequências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/>
                <a:ea typeface="+mn-ea"/>
                <a:cs typeface="+mn-cs"/>
                <a:sym typeface="Open Sans"/>
              </a:rPr>
              <a:t>Gráficos</a:t>
            </a:r>
          </a:p>
        </p:txBody>
      </p:sp>
      <p:sp>
        <p:nvSpPr>
          <p:cNvPr id="11" name="Google Shape;115;p18">
            <a:extLst>
              <a:ext uri="{FF2B5EF4-FFF2-40B4-BE49-F238E27FC236}">
                <a16:creationId xmlns:a16="http://schemas.microsoft.com/office/drawing/2014/main" id="{7CC50689-F2ED-4732-B53F-AD0B114B8E9E}"/>
              </a:ext>
            </a:extLst>
          </p:cNvPr>
          <p:cNvSpPr txBox="1"/>
          <p:nvPr/>
        </p:nvSpPr>
        <p:spPr>
          <a:xfrm>
            <a:off x="4993373" y="2987963"/>
            <a:ext cx="1834290" cy="2116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200" b="1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Open Sans"/>
                <a:cs typeface="Open Sans"/>
              </a:rPr>
              <a:t>Avaliação das técnicas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1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Regressão Logística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+mn-ea"/>
                <a:cs typeface="+mn-cs"/>
                <a:sym typeface="Open Sans"/>
              </a:rPr>
              <a:t>Árvore de Decisão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" name="Google Shape;115;p18">
            <a:extLst>
              <a:ext uri="{FF2B5EF4-FFF2-40B4-BE49-F238E27FC236}">
                <a16:creationId xmlns:a16="http://schemas.microsoft.com/office/drawing/2014/main" id="{1AB15A37-AE08-4C9E-BCC7-7D574DF19B47}"/>
              </a:ext>
            </a:extLst>
          </p:cNvPr>
          <p:cNvSpPr txBox="1"/>
          <p:nvPr/>
        </p:nvSpPr>
        <p:spPr>
          <a:xfrm>
            <a:off x="8830930" y="2987964"/>
            <a:ext cx="1763760" cy="2116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200" b="1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Open Sans"/>
                <a:cs typeface="Open Sans"/>
              </a:rPr>
              <a:t>Definição da técnica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1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Validação dos resultados com negócios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200" dirty="0">
                <a:solidFill>
                  <a:srgbClr val="DDDDDD"/>
                </a:solidFill>
                <a:latin typeface="Open Sans"/>
                <a:sym typeface="Open Sans"/>
              </a:rPr>
              <a:t>Escolha da técnica que melhor se adeque ao uso e estratégias da área de negócios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Calibri" panose="020F0502020204030204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" name="Espaço Reservado para Data 5">
            <a:extLst>
              <a:ext uri="{FF2B5EF4-FFF2-40B4-BE49-F238E27FC236}">
                <a16:creationId xmlns:a16="http://schemas.microsoft.com/office/drawing/2014/main" id="{CFD695E7-181C-46B2-911D-897ECEF89B0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@2021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16" name="Imagem 15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A7D9B2E2-5E15-4005-B2C6-D2A3CDFA3E6F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Metodologia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de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de dados</a:t>
            </a:r>
          </a:p>
        </p:txBody>
      </p:sp>
      <p:sp>
        <p:nvSpPr>
          <p:cNvPr id="19" name="Google Shape;115;p18">
            <a:extLst>
              <a:ext uri="{FF2B5EF4-FFF2-40B4-BE49-F238E27FC236}">
                <a16:creationId xmlns:a16="http://schemas.microsoft.com/office/drawing/2014/main" id="{C7653D6A-8ACA-417F-AFF4-E33C10C3F7D1}"/>
              </a:ext>
            </a:extLst>
          </p:cNvPr>
          <p:cNvSpPr txBox="1"/>
          <p:nvPr/>
        </p:nvSpPr>
        <p:spPr>
          <a:xfrm>
            <a:off x="6849804" y="2987959"/>
            <a:ext cx="1834290" cy="2116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200" b="1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Open Sans"/>
                <a:cs typeface="Open Sans"/>
              </a:rPr>
              <a:t>Avaliação das técnicas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1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Random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 Forest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200" dirty="0" err="1">
                <a:solidFill>
                  <a:srgbClr val="DDDDDD"/>
                </a:solidFill>
                <a:latin typeface="Open Sans"/>
                <a:ea typeface="Open Sans"/>
                <a:cs typeface="Open Sans"/>
                <a:sym typeface="Open Sans"/>
              </a:rPr>
              <a:t>Boosting</a:t>
            </a:r>
            <a:endParaRPr lang="pt-BR" sz="1200" dirty="0">
              <a:solidFill>
                <a:srgbClr val="DDDDD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SVM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200" dirty="0" err="1">
                <a:solidFill>
                  <a:srgbClr val="DDDDDD"/>
                </a:solidFill>
                <a:latin typeface="Open Sans"/>
                <a:ea typeface="Open Sans"/>
                <a:cs typeface="Open Sans"/>
                <a:sym typeface="Open Sans"/>
              </a:rPr>
              <a:t>Deep</a:t>
            </a:r>
            <a:r>
              <a:rPr lang="pt-BR" sz="1200" dirty="0">
                <a:solidFill>
                  <a:srgbClr val="DDDDDD"/>
                </a:solidFill>
                <a:latin typeface="Open Sans"/>
                <a:ea typeface="Open Sans"/>
                <a:cs typeface="Open Sans"/>
                <a:sym typeface="Open Sans"/>
              </a:rPr>
              <a:t> Learning</a:t>
            </a:r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8760645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4">
            <a:extLst>
              <a:ext uri="{FF2B5EF4-FFF2-40B4-BE49-F238E27FC236}">
                <a16:creationId xmlns:a16="http://schemas.microsoft.com/office/drawing/2014/main" id="{CF4E4D17-9CB2-4824-99F6-5164D58328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97" r="5597"/>
          <a:stretch/>
        </p:blipFill>
        <p:spPr bwMode="auto">
          <a:xfrm>
            <a:off x="-20461" y="-1"/>
            <a:ext cx="380467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C614DE7C-93DF-40BF-8B79-1508222539C0}"/>
              </a:ext>
            </a:extLst>
          </p:cNvPr>
          <p:cNvSpPr txBox="1">
            <a:spLocks/>
          </p:cNvSpPr>
          <p:nvPr/>
        </p:nvSpPr>
        <p:spPr>
          <a:xfrm>
            <a:off x="4483471" y="274949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   4.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Exploratória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de Dados</a:t>
            </a: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                 </a:t>
            </a:r>
            <a:endParaRPr lang="en-US" sz="11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9AF75BDE-2DA8-42CE-8B19-0AC78647E4C2}"/>
              </a:ext>
            </a:extLst>
          </p:cNvPr>
          <p:cNvSpPr/>
          <p:nvPr/>
        </p:nvSpPr>
        <p:spPr>
          <a:xfrm>
            <a:off x="4715934" y="840980"/>
            <a:ext cx="7003674" cy="2369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b="1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Outliers</a:t>
            </a:r>
          </a:p>
          <a:p>
            <a:endParaRPr lang="pt-BR" sz="12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pt-BR" sz="1400" b="0" i="0" dirty="0">
                <a:solidFill>
                  <a:srgbClr val="374151"/>
                </a:solidFill>
                <a:effectLst/>
                <a:latin typeface="Söhne"/>
              </a:rPr>
              <a:t>Em nossa análise de dados, identificamos 268 registros da variável “Preço imóvel” e 296 da variável “Preço Metro Quadrado” totalizando 525 registros(7% da base) que foram classificados como outliers. </a:t>
            </a:r>
          </a:p>
          <a:p>
            <a:endParaRPr lang="pt-BR" sz="1400" dirty="0">
              <a:solidFill>
                <a:srgbClr val="374151"/>
              </a:solidFill>
              <a:latin typeface="Söhne"/>
            </a:endParaRPr>
          </a:p>
          <a:p>
            <a:r>
              <a:rPr lang="pt-BR" sz="1400" b="0" i="0" dirty="0">
                <a:solidFill>
                  <a:srgbClr val="374151"/>
                </a:solidFill>
                <a:effectLst/>
                <a:latin typeface="Söhne"/>
              </a:rPr>
              <a:t>Isso significa que esses registros estão fora da gama típica de valores esperados para nosso conjunto de dados. Identificamos esses outliers usando o Método do Intervalo Interquartil (IQR), que considera valores abaixo do primeiro quartil - 1.5 * IQR ou acima do terceiro quartil + 1.5 * IQR como outliers.</a:t>
            </a:r>
            <a:endParaRPr lang="pt-BR" sz="14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endParaRPr lang="pt-BR" sz="12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21EDF3F5-88E7-FE12-0E0B-3918F4F12C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3601" y="3115733"/>
            <a:ext cx="7088340" cy="3535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18423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4">
            <a:extLst>
              <a:ext uri="{FF2B5EF4-FFF2-40B4-BE49-F238E27FC236}">
                <a16:creationId xmlns:a16="http://schemas.microsoft.com/office/drawing/2014/main" id="{CF4E4D17-9CB2-4824-99F6-5164D58328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97" r="5597"/>
          <a:stretch/>
        </p:blipFill>
        <p:spPr bwMode="auto">
          <a:xfrm>
            <a:off x="-20461" y="-1"/>
            <a:ext cx="380467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C614DE7C-93DF-40BF-8B79-1508222539C0}"/>
              </a:ext>
            </a:extLst>
          </p:cNvPr>
          <p:cNvSpPr txBox="1">
            <a:spLocks/>
          </p:cNvSpPr>
          <p:nvPr/>
        </p:nvSpPr>
        <p:spPr>
          <a:xfrm>
            <a:off x="4483471" y="274949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   4.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Exploratória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de Dados</a:t>
            </a: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                 </a:t>
            </a:r>
            <a:endParaRPr lang="en-US" sz="11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9AF75BDE-2DA8-42CE-8B19-0AC78647E4C2}"/>
              </a:ext>
            </a:extLst>
          </p:cNvPr>
          <p:cNvSpPr/>
          <p:nvPr/>
        </p:nvSpPr>
        <p:spPr>
          <a:xfrm>
            <a:off x="4758266" y="873154"/>
            <a:ext cx="700367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b="1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 de </a:t>
            </a:r>
            <a:r>
              <a:rPr lang="pt-BR" sz="1200" b="1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missing</a:t>
            </a:r>
            <a:endParaRPr lang="pt-BR" sz="1200" b="1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endParaRPr lang="pt-BR" sz="12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pt-BR" sz="1400" b="0" i="0" dirty="0">
                <a:solidFill>
                  <a:srgbClr val="374151"/>
                </a:solidFill>
                <a:effectLst/>
                <a:latin typeface="Söhne"/>
              </a:rPr>
              <a:t>Durante nossa análise, enfrentamos o desafio de lidar com dados ausentes. Estabelecemos 20% como nosso limiar para determinar se uma variável deveria ser excluída ou ter seus valores ausentes imputados. </a:t>
            </a:r>
            <a:r>
              <a:rPr lang="pt-BR" sz="1400" b="1" i="0" dirty="0">
                <a:solidFill>
                  <a:srgbClr val="374151"/>
                </a:solidFill>
                <a:effectLst/>
                <a:latin typeface="Söhne"/>
              </a:rPr>
              <a:t>Excluímos </a:t>
            </a:r>
            <a:r>
              <a:rPr lang="pt-BR" sz="1400" b="1" dirty="0">
                <a:solidFill>
                  <a:srgbClr val="374151"/>
                </a:solidFill>
                <a:latin typeface="Söhne"/>
              </a:rPr>
              <a:t>6</a:t>
            </a:r>
            <a:r>
              <a:rPr lang="pt-BR" sz="1400" b="1" i="0" dirty="0">
                <a:solidFill>
                  <a:srgbClr val="374151"/>
                </a:solidFill>
                <a:effectLst/>
                <a:latin typeface="Söhne"/>
              </a:rPr>
              <a:t> variáveis que tinham mais de 20% de dados ausentes</a:t>
            </a:r>
            <a:r>
              <a:rPr lang="pt-BR" sz="1400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endParaRPr lang="pt-BR" sz="14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6033478-C4EC-0332-685C-FDDFD39F73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1533" y="2736738"/>
            <a:ext cx="6347355" cy="3967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50560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tângulo 22">
            <a:extLst>
              <a:ext uri="{FF2B5EF4-FFF2-40B4-BE49-F238E27FC236}">
                <a16:creationId xmlns:a16="http://schemas.microsoft.com/office/drawing/2014/main" id="{29905777-440F-4A00-967E-ED5255B275E1}"/>
              </a:ext>
            </a:extLst>
          </p:cNvPr>
          <p:cNvSpPr/>
          <p:nvPr/>
        </p:nvSpPr>
        <p:spPr>
          <a:xfrm>
            <a:off x="-8967" y="1118712"/>
            <a:ext cx="9961332" cy="480122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Open Sans" panose="020B0604020202020204"/>
            </a:endParaRPr>
          </a:p>
        </p:txBody>
      </p:sp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43856" y="379620"/>
            <a:ext cx="388228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19</a:t>
            </a:fld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58602" y="4727252"/>
            <a:ext cx="2628806" cy="21167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Imagem 1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  <p:sp>
        <p:nvSpPr>
          <p:cNvPr id="19" name="CaixaDeTexto 18">
            <a:extLst>
              <a:ext uri="{FF2B5EF4-FFF2-40B4-BE49-F238E27FC236}">
                <a16:creationId xmlns:a16="http://schemas.microsoft.com/office/drawing/2014/main" id="{CB3D7212-EC7E-4238-8717-3F016530E6D3}"/>
              </a:ext>
            </a:extLst>
          </p:cNvPr>
          <p:cNvSpPr txBox="1"/>
          <p:nvPr/>
        </p:nvSpPr>
        <p:spPr>
          <a:xfrm>
            <a:off x="359999" y="1194072"/>
            <a:ext cx="90498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400" b="1" dirty="0">
                <a:solidFill>
                  <a:srgbClr val="434343"/>
                </a:solidFill>
                <a:latin typeface="Open Sans" panose="020B0604020202020204"/>
              </a:rPr>
              <a:t>2 variáveis explicativas </a:t>
            </a:r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foram removidas por outros motivos</a:t>
            </a:r>
          </a:p>
        </p:txBody>
      </p:sp>
      <p:sp>
        <p:nvSpPr>
          <p:cNvPr id="21" name="Espaço Reservado para Data 5">
            <a:extLst>
              <a:ext uri="{FF2B5EF4-FFF2-40B4-BE49-F238E27FC236}">
                <a16:creationId xmlns:a16="http://schemas.microsoft.com/office/drawing/2014/main" id="{51012455-C88E-4BA1-B3B6-1C38C3207CB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@2021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sp>
        <p:nvSpPr>
          <p:cNvPr id="33" name="Title Placeholder 1">
            <a:extLst>
              <a:ext uri="{FF2B5EF4-FFF2-40B4-BE49-F238E27FC236}">
                <a16:creationId xmlns:a16="http://schemas.microsoft.com/office/drawing/2014/main" id="{06E4C553-9183-44D3-92CA-FA79F930844E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4.iii.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Outras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motivos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de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remoção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 EXPLORATÓRIA</a:t>
            </a:r>
            <a:endParaRPr lang="en-US" sz="11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3" name="Google Shape;115;p18">
            <a:extLst>
              <a:ext uri="{FF2B5EF4-FFF2-40B4-BE49-F238E27FC236}">
                <a16:creationId xmlns:a16="http://schemas.microsoft.com/office/drawing/2014/main" id="{90F2E1AA-F363-46CC-ACD6-6C7845C841D0}"/>
              </a:ext>
            </a:extLst>
          </p:cNvPr>
          <p:cNvSpPr txBox="1"/>
          <p:nvPr/>
        </p:nvSpPr>
        <p:spPr>
          <a:xfrm>
            <a:off x="381740" y="1858814"/>
            <a:ext cx="10766070" cy="4009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da-DK" sz="1400" b="1" u="sng" dirty="0">
                <a:solidFill>
                  <a:srgbClr val="434343"/>
                </a:solidFill>
                <a:latin typeface="Open Sans"/>
                <a:ea typeface="Open Sans"/>
                <a:cs typeface="Open Sans"/>
              </a:rPr>
              <a:t>Motivos: </a:t>
            </a: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u="sng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400" u="sng" dirty="0">
                <a:solidFill>
                  <a:srgbClr val="434343"/>
                </a:solidFill>
                <a:latin typeface="Open Sans" panose="020B0604020202020204"/>
              </a:rPr>
              <a:t>Variável “</a:t>
            </a:r>
            <a:r>
              <a:rPr lang="pt-BR" sz="1400" u="sng" dirty="0" err="1">
                <a:solidFill>
                  <a:srgbClr val="434343"/>
                </a:solidFill>
                <a:latin typeface="Open Sans" panose="020B0604020202020204"/>
              </a:rPr>
              <a:t>Tipo_de_Imovel</a:t>
            </a:r>
            <a:r>
              <a:rPr lang="pt-BR" sz="1400" u="sng" dirty="0">
                <a:solidFill>
                  <a:srgbClr val="434343"/>
                </a:solidFill>
                <a:latin typeface="Open Sans" panose="020B0604020202020204"/>
              </a:rPr>
              <a:t>” removida porque é uma forma categoria da variável Numero De Quartos</a:t>
            </a:r>
          </a:p>
          <a:p>
            <a:pPr marL="171450" lvl="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400" u="sng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Variável “</a:t>
            </a:r>
            <a:r>
              <a:rPr lang="pt-BR" sz="1400" u="sng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Url_da_Pagina_do_imóvel</a:t>
            </a:r>
            <a:r>
              <a:rPr lang="pt-BR" sz="1400" u="sng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”, “</a:t>
            </a:r>
            <a:r>
              <a:rPr lang="pt-BR" sz="1400" u="sng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Url_do_Imovel</a:t>
            </a:r>
            <a:r>
              <a:rPr lang="pt-BR" sz="1400" u="sng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”, “</a:t>
            </a:r>
            <a:r>
              <a:rPr lang="pt-BR" sz="1400" u="sng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Id_do_proprietário</a:t>
            </a:r>
            <a:r>
              <a:rPr lang="pt-BR" sz="1400" u="sng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” por serem metadados não relevantes para análise.</a:t>
            </a:r>
          </a:p>
        </p:txBody>
      </p:sp>
      <p:sp>
        <p:nvSpPr>
          <p:cNvPr id="14" name="Botão de Ação: Obter Informações 13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59B311B6-F46C-4104-A2AB-85AE78F04CDF}"/>
              </a:ext>
            </a:extLst>
          </p:cNvPr>
          <p:cNvSpPr/>
          <p:nvPr/>
        </p:nvSpPr>
        <p:spPr>
          <a:xfrm>
            <a:off x="7990680" y="1244603"/>
            <a:ext cx="252000" cy="252000"/>
          </a:xfrm>
          <a:prstGeom prst="actionButtonInformation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E4292F1B-FF57-4F50-ACF5-703EFEA882CF}"/>
              </a:ext>
            </a:extLst>
          </p:cNvPr>
          <p:cNvSpPr/>
          <p:nvPr/>
        </p:nvSpPr>
        <p:spPr>
          <a:xfrm>
            <a:off x="8198297" y="1232104"/>
            <a:ext cx="175406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Detalhes da remoção</a:t>
            </a:r>
          </a:p>
        </p:txBody>
      </p:sp>
    </p:spTree>
    <p:extLst>
      <p:ext uri="{BB962C8B-B14F-4D97-AF65-F5344CB8AC3E}">
        <p14:creationId xmlns:p14="http://schemas.microsoft.com/office/powerpoint/2010/main" val="20280429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Agrupar 18">
            <a:extLst>
              <a:ext uri="{FF2B5EF4-FFF2-40B4-BE49-F238E27FC236}">
                <a16:creationId xmlns:a16="http://schemas.microsoft.com/office/drawing/2014/main" id="{1E52F81F-9F55-4259-9DEC-E6D2D3869AFA}"/>
              </a:ext>
            </a:extLst>
          </p:cNvPr>
          <p:cNvGrpSpPr/>
          <p:nvPr/>
        </p:nvGrpSpPr>
        <p:grpSpPr>
          <a:xfrm>
            <a:off x="1" y="0"/>
            <a:ext cx="3445564" cy="6858000"/>
            <a:chOff x="8497038" y="155404"/>
            <a:chExt cx="2827606" cy="2308431"/>
          </a:xfrm>
        </p:grpSpPr>
        <p:sp>
          <p:nvSpPr>
            <p:cNvPr id="20" name="Retângulo 19">
              <a:extLst>
                <a:ext uri="{FF2B5EF4-FFF2-40B4-BE49-F238E27FC236}">
                  <a16:creationId xmlns:a16="http://schemas.microsoft.com/office/drawing/2014/main" id="{1DB0423B-BFE5-4688-99FE-3B88479CBC4F}"/>
                </a:ext>
              </a:extLst>
            </p:cNvPr>
            <p:cNvSpPr/>
            <p:nvPr/>
          </p:nvSpPr>
          <p:spPr>
            <a:xfrm>
              <a:off x="8497038" y="155404"/>
              <a:ext cx="2827606" cy="2308431"/>
            </a:xfrm>
            <a:prstGeom prst="rect">
              <a:avLst/>
            </a:prstGeom>
            <a:gradFill>
              <a:gsLst>
                <a:gs pos="0">
                  <a:srgbClr val="6ADBD9"/>
                </a:gs>
                <a:gs pos="50000">
                  <a:srgbClr val="6ADBD9"/>
                </a:gs>
                <a:gs pos="100000">
                  <a:srgbClr val="66CCFF"/>
                </a:gs>
              </a:gsLst>
              <a:path path="circle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>
                <a:latin typeface="Open Sans" panose="020B0604020202020204"/>
              </a:endParaRPr>
            </a:p>
          </p:txBody>
        </p:sp>
        <p:pic>
          <p:nvPicPr>
            <p:cNvPr id="21" name="Google Shape;62;p13">
              <a:extLst>
                <a:ext uri="{FF2B5EF4-FFF2-40B4-BE49-F238E27FC236}">
                  <a16:creationId xmlns:a16="http://schemas.microsoft.com/office/drawing/2014/main" id="{C10E9FA6-1979-4D41-A34F-80E912CFA0EB}"/>
                </a:ext>
              </a:extLst>
            </p:cNvPr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>
              <a:off x="9387797" y="1853141"/>
              <a:ext cx="1936847" cy="61069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" name="Retângulo 1">
            <a:extLst>
              <a:ext uri="{FF2B5EF4-FFF2-40B4-BE49-F238E27FC236}">
                <a16:creationId xmlns:a16="http://schemas.microsoft.com/office/drawing/2014/main" id="{EC529A09-4B2A-4D45-872A-5138856595CA}"/>
              </a:ext>
            </a:extLst>
          </p:cNvPr>
          <p:cNvSpPr/>
          <p:nvPr/>
        </p:nvSpPr>
        <p:spPr>
          <a:xfrm>
            <a:off x="4378385" y="2252838"/>
            <a:ext cx="6096000" cy="35394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sz="1400" b="1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Nome do Aluno:</a:t>
            </a:r>
          </a:p>
          <a:p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John Da Silva Costa</a:t>
            </a:r>
          </a:p>
          <a:p>
            <a:endParaRPr lang="pt-BR" sz="1400" b="1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endParaRPr lang="pt-BR" sz="1400" b="1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endParaRPr lang="pt-BR" sz="1400" b="1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endParaRPr lang="pt-BR" sz="1400" b="1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endParaRPr lang="pt-BR" sz="1400" b="1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endParaRPr lang="pt-BR" sz="1400" b="1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endParaRPr lang="pt-BR" sz="1400" b="1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endParaRPr lang="pt-BR" sz="1400" b="1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endParaRPr lang="pt-BR" sz="1400" b="1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endParaRPr lang="pt-BR" sz="1400" b="1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endParaRPr lang="pt-BR" sz="14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pt-BR" sz="1400" b="1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Coordenadores: </a:t>
            </a:r>
          </a:p>
          <a:p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Prof.ª Dr.ª Alessandra de </a:t>
            </a:r>
            <a:r>
              <a:rPr lang="pt-BR" sz="1400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Álvila</a:t>
            </a: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pt-BR" sz="1400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Montini</a:t>
            </a:r>
            <a:endParaRPr lang="pt-BR" sz="14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Prof. Dr.  </a:t>
            </a: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</a:rPr>
              <a:t>Adolpho Walter </a:t>
            </a:r>
            <a:r>
              <a:rPr lang="pt-BR" sz="1400" dirty="0" err="1">
                <a:solidFill>
                  <a:srgbClr val="434343"/>
                </a:solidFill>
                <a:latin typeface="Open Sans" panose="020B0604020202020204" charset="0"/>
              </a:rPr>
              <a:t>Pimazoni</a:t>
            </a: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</a:rPr>
              <a:t> </a:t>
            </a:r>
            <a:r>
              <a:rPr lang="pt-BR" sz="1400" dirty="0" err="1">
                <a:solidFill>
                  <a:srgbClr val="434343"/>
                </a:solidFill>
                <a:latin typeface="Open Sans" panose="020B0604020202020204" charset="0"/>
              </a:rPr>
              <a:t>Canton</a:t>
            </a:r>
            <a:endParaRPr lang="pt-BR" sz="1400" dirty="0">
              <a:solidFill>
                <a:srgbClr val="434343"/>
              </a:solidFill>
              <a:latin typeface="Open Sans" panose="020B0604020202020204" charset="0"/>
            </a:endParaRPr>
          </a:p>
        </p:txBody>
      </p:sp>
      <p:sp>
        <p:nvSpPr>
          <p:cNvPr id="17" name="Title Placeholder 1">
            <a:extLst>
              <a:ext uri="{FF2B5EF4-FFF2-40B4-BE49-F238E27FC236}">
                <a16:creationId xmlns:a16="http://schemas.microsoft.com/office/drawing/2014/main" id="{3A953594-6680-4823-92E3-9184F1B5A4D3}"/>
              </a:ext>
            </a:extLst>
          </p:cNvPr>
          <p:cNvSpPr txBox="1">
            <a:spLocks/>
          </p:cNvSpPr>
          <p:nvPr/>
        </p:nvSpPr>
        <p:spPr>
          <a:xfrm>
            <a:off x="3912896" y="378286"/>
            <a:ext cx="797745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pt-BR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MBA Analytics e Inteligência Artificial – ADMAI7</a:t>
            </a:r>
          </a:p>
          <a:p>
            <a:r>
              <a:rPr lang="pt-BR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        </a:t>
            </a:r>
            <a:endParaRPr lang="pt-BR" sz="11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pic>
        <p:nvPicPr>
          <p:cNvPr id="13" name="Imagem 1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10254266" y="6388856"/>
            <a:ext cx="1705361" cy="327947"/>
          </a:xfrm>
          <a:prstGeom prst="rect">
            <a:avLst/>
          </a:prstGeom>
        </p:spPr>
      </p:pic>
      <p:pic>
        <p:nvPicPr>
          <p:cNvPr id="8200" name="Picture 8" descr="person holding pencil near laptop computer">
            <a:extLst>
              <a:ext uri="{FF2B5EF4-FFF2-40B4-BE49-F238E27FC236}">
                <a16:creationId xmlns:a16="http://schemas.microsoft.com/office/drawing/2014/main" id="{897426C3-0483-4147-A56A-C1A385BFF2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79613"/>
            <a:ext cx="3445565" cy="2302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09874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ângulo 15">
            <a:extLst>
              <a:ext uri="{FF2B5EF4-FFF2-40B4-BE49-F238E27FC236}">
                <a16:creationId xmlns:a16="http://schemas.microsoft.com/office/drawing/2014/main" id="{E4FC6B1B-5797-4075-9743-B408E428F048}"/>
              </a:ext>
            </a:extLst>
          </p:cNvPr>
          <p:cNvSpPr/>
          <p:nvPr/>
        </p:nvSpPr>
        <p:spPr>
          <a:xfrm>
            <a:off x="950350" y="1098129"/>
            <a:ext cx="1029129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</a:rPr>
              <a:t>O distrito de Lisboa parece se destacar mais em termos de imóveis para aluguel, como Lisboa aparece com 42% dos imóveis, seguido por Porto com 26%. O que pode explicar a diferença poderia ser maior densidade urbana e talvez o foco do site idealista ser mais direcionado para região metropolitana de Lisboa.</a:t>
            </a:r>
          </a:p>
          <a:p>
            <a:endParaRPr lang="pt-BR" sz="1200" dirty="0">
              <a:solidFill>
                <a:srgbClr val="434343"/>
              </a:solidFill>
              <a:latin typeface="Open Sans" panose="020B0604020202020204" charset="0"/>
            </a:endParaRP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C614DE7C-93DF-40BF-8B79-1508222539C0}"/>
              </a:ext>
            </a:extLst>
          </p:cNvPr>
          <p:cNvSpPr txBox="1">
            <a:spLocks/>
          </p:cNvSpPr>
          <p:nvPr/>
        </p:nvSpPr>
        <p:spPr>
          <a:xfrm>
            <a:off x="336984" y="205565"/>
            <a:ext cx="7901760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   4.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Exploratória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de Dados |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Variáveis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Categóricas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            </a:t>
            </a:r>
            <a:endParaRPr lang="en-US" sz="11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D7198FC3-7B4F-5731-ED5F-97B735EBF6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77632"/>
          <a:stretch/>
        </p:blipFill>
        <p:spPr bwMode="auto">
          <a:xfrm>
            <a:off x="4287864" y="-3472870"/>
            <a:ext cx="5075269" cy="2284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3EC15FCD-EB45-9F71-AF47-6EA462933F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5887" y="2108456"/>
            <a:ext cx="9420225" cy="4667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05338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ângulo 15">
            <a:extLst>
              <a:ext uri="{FF2B5EF4-FFF2-40B4-BE49-F238E27FC236}">
                <a16:creationId xmlns:a16="http://schemas.microsoft.com/office/drawing/2014/main" id="{E4FC6B1B-5797-4075-9743-B408E428F048}"/>
              </a:ext>
            </a:extLst>
          </p:cNvPr>
          <p:cNvSpPr/>
          <p:nvPr/>
        </p:nvSpPr>
        <p:spPr>
          <a:xfrm>
            <a:off x="1173675" y="918799"/>
            <a:ext cx="9844649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pt-BR" sz="1400" b="0" i="0" dirty="0">
                <a:solidFill>
                  <a:srgbClr val="374151"/>
                </a:solidFill>
                <a:effectLst/>
                <a:latin typeface="Söhne"/>
              </a:rPr>
              <a:t>A análise do gráfico de barras revela a distribuição de três categorias: "Não possui elevador" (27,3%),</a:t>
            </a:r>
            <a:r>
              <a:rPr lang="pt-BR" sz="1400" dirty="0">
                <a:solidFill>
                  <a:srgbClr val="374151"/>
                </a:solidFill>
                <a:latin typeface="Söhne"/>
              </a:rPr>
              <a:t> </a:t>
            </a:r>
            <a:r>
              <a:rPr lang="pt-BR" sz="1400" b="0" i="0" dirty="0">
                <a:solidFill>
                  <a:srgbClr val="374151"/>
                </a:solidFill>
                <a:effectLst/>
                <a:latin typeface="Söhne"/>
              </a:rPr>
              <a:t>"Possui elevador" (43,5%)  e "Não informado" (29,3%)</a:t>
            </a:r>
            <a:endParaRPr lang="pt-BR" sz="1400" dirty="0">
              <a:solidFill>
                <a:srgbClr val="374151"/>
              </a:solidFill>
              <a:latin typeface="Söhne"/>
            </a:endParaRPr>
          </a:p>
          <a:p>
            <a:pPr algn="l"/>
            <a:r>
              <a:rPr lang="pt-BR" sz="1400" b="0" i="0" dirty="0">
                <a:solidFill>
                  <a:srgbClr val="374151"/>
                </a:solidFill>
                <a:effectLst/>
                <a:latin typeface="Söhne"/>
              </a:rPr>
              <a:t>Os imóveis com elevador são maioria, enquanto aqueles sem representam uma parcela significativa. </a:t>
            </a:r>
            <a:endParaRPr lang="pt-BR" sz="1400" dirty="0">
              <a:solidFill>
                <a:srgbClr val="374151"/>
              </a:solidFill>
              <a:latin typeface="Söhne"/>
            </a:endParaRPr>
          </a:p>
          <a:p>
            <a:pPr algn="l"/>
            <a:r>
              <a:rPr lang="pt-BR" sz="1400" b="0" i="0" dirty="0">
                <a:solidFill>
                  <a:srgbClr val="374151"/>
                </a:solidFill>
                <a:effectLst/>
                <a:latin typeface="Söhne"/>
              </a:rPr>
              <a:t>A categoria "Não informado" indica falta de dados. Essa análise auxilia na compreensão da presença de elevadores e na identificação de tendências.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C614DE7C-93DF-40BF-8B79-1508222539C0}"/>
              </a:ext>
            </a:extLst>
          </p:cNvPr>
          <p:cNvSpPr txBox="1">
            <a:spLocks/>
          </p:cNvSpPr>
          <p:nvPr/>
        </p:nvSpPr>
        <p:spPr>
          <a:xfrm>
            <a:off x="336984" y="205565"/>
            <a:ext cx="7901760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   4.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Exploratória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de Dados |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Variáveis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Categóricas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            </a:t>
            </a:r>
            <a:endParaRPr lang="en-US" sz="11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D7198FC3-7B4F-5731-ED5F-97B735EBF6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77632"/>
          <a:stretch/>
        </p:blipFill>
        <p:spPr bwMode="auto">
          <a:xfrm>
            <a:off x="4287864" y="-3472870"/>
            <a:ext cx="5075269" cy="2284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E7AEF1A5-48A8-421A-280F-FAC155EEA1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2636" y="2156569"/>
            <a:ext cx="8206728" cy="4066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46738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ângulo 15">
            <a:extLst>
              <a:ext uri="{FF2B5EF4-FFF2-40B4-BE49-F238E27FC236}">
                <a16:creationId xmlns:a16="http://schemas.microsoft.com/office/drawing/2014/main" id="{E4FC6B1B-5797-4075-9743-B408E428F048}"/>
              </a:ext>
            </a:extLst>
          </p:cNvPr>
          <p:cNvSpPr/>
          <p:nvPr/>
        </p:nvSpPr>
        <p:spPr>
          <a:xfrm>
            <a:off x="950350" y="1303515"/>
            <a:ext cx="1044469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1200" b="0" i="0" dirty="0">
                <a:solidFill>
                  <a:srgbClr val="374151"/>
                </a:solidFill>
                <a:effectLst/>
                <a:latin typeface="Söhne"/>
              </a:rPr>
              <a:t>A análise da certificação energética dos imóveis revela insights interessantes sobre a eficiência energética. </a:t>
            </a:r>
          </a:p>
          <a:p>
            <a:pPr algn="just"/>
            <a:r>
              <a:rPr lang="pt-BR" sz="1200" b="0" i="0" dirty="0">
                <a:solidFill>
                  <a:srgbClr val="374151"/>
                </a:solidFill>
                <a:effectLst/>
                <a:latin typeface="Söhne"/>
              </a:rPr>
              <a:t>Os dados mostram que 25,8% dos imóveis possuem o selo "C", indicando um desempenho moderado em termos de eficiência. </a:t>
            </a:r>
          </a:p>
          <a:p>
            <a:pPr algn="just"/>
            <a:r>
              <a:rPr lang="pt-BR" sz="1200" b="0" i="0" dirty="0">
                <a:solidFill>
                  <a:srgbClr val="374151"/>
                </a:solidFill>
                <a:effectLst/>
                <a:latin typeface="Söhne"/>
              </a:rPr>
              <a:t>Além disso, apenas 17,8% dos imóveis têm o selo "D", sugerindo um desempenho abaixo da média. </a:t>
            </a:r>
          </a:p>
          <a:p>
            <a:pPr algn="just"/>
            <a:endParaRPr lang="pt-BR" sz="1200" dirty="0">
              <a:solidFill>
                <a:srgbClr val="374151"/>
              </a:solidFill>
              <a:latin typeface="Söhne"/>
            </a:endParaRPr>
          </a:p>
          <a:p>
            <a:pPr algn="just"/>
            <a:r>
              <a:rPr lang="pt-BR" sz="1200" b="0" i="0" dirty="0">
                <a:solidFill>
                  <a:srgbClr val="374151"/>
                </a:solidFill>
                <a:effectLst/>
                <a:latin typeface="Söhne"/>
              </a:rPr>
              <a:t>É notável que apenas 6,5% dos imóveis possuem o selo "A", representando um desempenho excepcionalmente bom em eficiência energética. 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C614DE7C-93DF-40BF-8B79-1508222539C0}"/>
              </a:ext>
            </a:extLst>
          </p:cNvPr>
          <p:cNvSpPr txBox="1">
            <a:spLocks/>
          </p:cNvSpPr>
          <p:nvPr/>
        </p:nvSpPr>
        <p:spPr>
          <a:xfrm>
            <a:off x="336984" y="205565"/>
            <a:ext cx="7901760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   4.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Exploratória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de Dados |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Variáveis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Categóricas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            </a:t>
            </a:r>
            <a:endParaRPr lang="en-US" sz="11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D7198FC3-7B4F-5731-ED5F-97B735EBF6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77632"/>
          <a:stretch/>
        </p:blipFill>
        <p:spPr bwMode="auto">
          <a:xfrm>
            <a:off x="4287864" y="-3472870"/>
            <a:ext cx="5075269" cy="2284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>
            <a:extLst>
              <a:ext uri="{FF2B5EF4-FFF2-40B4-BE49-F238E27FC236}">
                <a16:creationId xmlns:a16="http://schemas.microsoft.com/office/drawing/2014/main" id="{108126B8-95FE-CEE4-43DC-B05D70EE99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4597" y="2591657"/>
            <a:ext cx="7602806" cy="3766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66700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ângulo 15">
            <a:extLst>
              <a:ext uri="{FF2B5EF4-FFF2-40B4-BE49-F238E27FC236}">
                <a16:creationId xmlns:a16="http://schemas.microsoft.com/office/drawing/2014/main" id="{E4FC6B1B-5797-4075-9743-B408E428F048}"/>
              </a:ext>
            </a:extLst>
          </p:cNvPr>
          <p:cNvSpPr/>
          <p:nvPr/>
        </p:nvSpPr>
        <p:spPr>
          <a:xfrm>
            <a:off x="865684" y="1218849"/>
            <a:ext cx="3630117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400" dirty="0">
                <a:solidFill>
                  <a:srgbClr val="374151"/>
                </a:solidFill>
                <a:latin typeface="Söhne"/>
              </a:rPr>
              <a:t>9</a:t>
            </a:r>
            <a:r>
              <a:rPr lang="pt-BR" sz="1400" dirty="0">
                <a:solidFill>
                  <a:srgbClr val="374151"/>
                </a:solidFill>
                <a:latin typeface="Söhne"/>
              </a:rPr>
              <a:t>9% dos registros são apartamento, como a incidência de sobrado e casas é muito pequena. Decidi por remover esses 34 registros, mantendo apenas apartamentos na análise</a:t>
            </a:r>
            <a:endParaRPr lang="pt-BR" sz="1400" b="0" i="0" dirty="0">
              <a:solidFill>
                <a:srgbClr val="374151"/>
              </a:solidFill>
              <a:effectLst/>
              <a:latin typeface="Söhne"/>
            </a:endParaRP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C614DE7C-93DF-40BF-8B79-1508222539C0}"/>
              </a:ext>
            </a:extLst>
          </p:cNvPr>
          <p:cNvSpPr txBox="1">
            <a:spLocks/>
          </p:cNvSpPr>
          <p:nvPr/>
        </p:nvSpPr>
        <p:spPr>
          <a:xfrm>
            <a:off x="336984" y="205565"/>
            <a:ext cx="7901760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   4.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Exploratória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de Dados |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Variáveis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Categóricas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            </a:t>
            </a:r>
            <a:endParaRPr lang="en-US" sz="11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D7198FC3-7B4F-5731-ED5F-97B735EBF6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77632"/>
          <a:stretch/>
        </p:blipFill>
        <p:spPr bwMode="auto">
          <a:xfrm>
            <a:off x="4287864" y="-3472870"/>
            <a:ext cx="5075269" cy="2284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FA1E362-24AF-BE2D-1246-87A7614676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3448" y="1095375"/>
            <a:ext cx="6162665" cy="3053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DD650A82-B92B-8884-36EA-128EE7DE5C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3636" y="4024179"/>
            <a:ext cx="2162477" cy="1629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5695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ângulo 15">
            <a:extLst>
              <a:ext uri="{FF2B5EF4-FFF2-40B4-BE49-F238E27FC236}">
                <a16:creationId xmlns:a16="http://schemas.microsoft.com/office/drawing/2014/main" id="{E4FC6B1B-5797-4075-9743-B408E428F048}"/>
              </a:ext>
            </a:extLst>
          </p:cNvPr>
          <p:cNvSpPr/>
          <p:nvPr/>
        </p:nvSpPr>
        <p:spPr>
          <a:xfrm>
            <a:off x="4532427" y="1792935"/>
            <a:ext cx="6423440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1400" b="0" i="0" dirty="0">
                <a:solidFill>
                  <a:srgbClr val="374151"/>
                </a:solidFill>
                <a:effectLst/>
                <a:latin typeface="Söhne"/>
              </a:rPr>
              <a:t>A variável "Possui Jardim", com três categorias, está sendo analisada para entender sua influência no valor do imóvel. </a:t>
            </a:r>
          </a:p>
          <a:p>
            <a:pPr algn="just"/>
            <a:r>
              <a:rPr lang="pt-BR" sz="1400" b="0" i="0" dirty="0">
                <a:solidFill>
                  <a:srgbClr val="374151"/>
                </a:solidFill>
                <a:effectLst/>
                <a:latin typeface="Söhne"/>
              </a:rPr>
              <a:t>Temos 902 imóveis com jardim (1), 1828 sem jardim (0), e a grande maioria sem informação (-1), provavelmente indicando ausência de jardim também. </a:t>
            </a:r>
          </a:p>
          <a:p>
            <a:pPr algn="just"/>
            <a:endParaRPr lang="pt-BR" sz="1400" dirty="0">
              <a:solidFill>
                <a:srgbClr val="374151"/>
              </a:solidFill>
              <a:latin typeface="Söhne"/>
            </a:endParaRP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C614DE7C-93DF-40BF-8B79-1508222539C0}"/>
              </a:ext>
            </a:extLst>
          </p:cNvPr>
          <p:cNvSpPr txBox="1">
            <a:spLocks/>
          </p:cNvSpPr>
          <p:nvPr/>
        </p:nvSpPr>
        <p:spPr>
          <a:xfrm>
            <a:off x="336984" y="205565"/>
            <a:ext cx="7901760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   4.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Exploratória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de Dados |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Variáveis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Binárias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            </a:t>
            </a:r>
            <a:endParaRPr lang="en-US" sz="11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D7198FC3-7B4F-5731-ED5F-97B735EBF6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77632"/>
          <a:stretch/>
        </p:blipFill>
        <p:spPr bwMode="auto">
          <a:xfrm>
            <a:off x="4287864" y="-3472870"/>
            <a:ext cx="5075269" cy="2284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9806D9C-8949-0476-B0E9-351740279C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989" y="918799"/>
            <a:ext cx="3695062" cy="2917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E0767D49-6E83-9708-A97B-82A6ECFD83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802" y="3836624"/>
            <a:ext cx="3695062" cy="2917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A371793A-0A83-8C30-F79F-B800BA60F0CA}"/>
              </a:ext>
            </a:extLst>
          </p:cNvPr>
          <p:cNvSpPr txBox="1"/>
          <p:nvPr/>
        </p:nvSpPr>
        <p:spPr>
          <a:xfrm>
            <a:off x="4532427" y="4546304"/>
            <a:ext cx="6096000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dirty="0">
                <a:latin typeface="Söhne"/>
              </a:rPr>
              <a:t>A variável Possui elevador tem 2924 imóveis possuem elevador (1), 1841 não possuem (0), e 1954 estão sem informação (-1), provavelmente indicando ausência de elevador. A presença de elevador é majoritária, porém a quantidade de dados não informados é significativa. Esta variável pode afetar o valor do imóvel, com possíveis diferenças de preços entre as categorias</a:t>
            </a:r>
          </a:p>
        </p:txBody>
      </p:sp>
    </p:spTree>
    <p:extLst>
      <p:ext uri="{BB962C8B-B14F-4D97-AF65-F5344CB8AC3E}">
        <p14:creationId xmlns:p14="http://schemas.microsoft.com/office/powerpoint/2010/main" val="31364592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ângulo 15">
            <a:extLst>
              <a:ext uri="{FF2B5EF4-FFF2-40B4-BE49-F238E27FC236}">
                <a16:creationId xmlns:a16="http://schemas.microsoft.com/office/drawing/2014/main" id="{E4FC6B1B-5797-4075-9743-B408E428F048}"/>
              </a:ext>
            </a:extLst>
          </p:cNvPr>
          <p:cNvSpPr/>
          <p:nvPr/>
        </p:nvSpPr>
        <p:spPr>
          <a:xfrm>
            <a:off x="4543682" y="1577490"/>
            <a:ext cx="6423440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1400" b="0" i="0" dirty="0">
                <a:solidFill>
                  <a:srgbClr val="374151"/>
                </a:solidFill>
                <a:effectLst/>
                <a:latin typeface="Söhne"/>
              </a:rPr>
              <a:t>A variável "Possui Estacionamento", em análise para avaliar sua influência no valor do imóvel, mostra que 28% dos imóveis (1571 registros) possuem estacionamento (1), enquanto 33% (1851 registros) não possuem (0). Surpreendentemente, 39% (3297 registros) estão sem informação (-1), provavelmente indicando ausência de estacionamento. A presença de estacionamento pode potencialmente elevar o valor do imóvel. Porém, a alta porcentagem de dados não informados pode afetar a precisão dessa análise.</a:t>
            </a:r>
            <a:endParaRPr lang="pt-BR" sz="1400" dirty="0">
              <a:solidFill>
                <a:srgbClr val="374151"/>
              </a:solidFill>
              <a:latin typeface="Söhne"/>
            </a:endParaRP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C614DE7C-93DF-40BF-8B79-1508222539C0}"/>
              </a:ext>
            </a:extLst>
          </p:cNvPr>
          <p:cNvSpPr txBox="1">
            <a:spLocks/>
          </p:cNvSpPr>
          <p:nvPr/>
        </p:nvSpPr>
        <p:spPr>
          <a:xfrm>
            <a:off x="336984" y="205565"/>
            <a:ext cx="7901760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   4.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Exploratória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de Dados |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Variáveis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Binárias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            </a:t>
            </a:r>
            <a:endParaRPr lang="en-US" sz="11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D7198FC3-7B4F-5731-ED5F-97B735EBF6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77632"/>
          <a:stretch/>
        </p:blipFill>
        <p:spPr bwMode="auto">
          <a:xfrm>
            <a:off x="4287864" y="-3472870"/>
            <a:ext cx="5075269" cy="2284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A371793A-0A83-8C30-F79F-B800BA60F0CA}"/>
              </a:ext>
            </a:extLst>
          </p:cNvPr>
          <p:cNvSpPr txBox="1"/>
          <p:nvPr/>
        </p:nvSpPr>
        <p:spPr>
          <a:xfrm>
            <a:off x="4543682" y="4480291"/>
            <a:ext cx="6096000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dirty="0">
                <a:latin typeface="Söhne"/>
              </a:rPr>
              <a:t>Analisando a variável "Possui Piscina", observamos que apenas cerca de 7% dos imóveis (413 registros) possuem piscina (1), enquanto 38% (2173 registros) não possuem (0). A maior proporção, 55% (4133 registros), está sem informação (-1), provavelmente indicando ausência de piscina. A presença de piscina, embora rara, pode influenciar positivamente o valor do imóvel.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67CCE4E6-141F-3562-B761-5C2A4589D8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802" y="918797"/>
            <a:ext cx="3695062" cy="2917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9339DF04-3D67-9F81-83C2-1B07E3CE47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408" y="3836622"/>
            <a:ext cx="3625850" cy="2863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27980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ângulo 15">
            <a:extLst>
              <a:ext uri="{FF2B5EF4-FFF2-40B4-BE49-F238E27FC236}">
                <a16:creationId xmlns:a16="http://schemas.microsoft.com/office/drawing/2014/main" id="{E4FC6B1B-5797-4075-9743-B408E428F048}"/>
              </a:ext>
            </a:extLst>
          </p:cNvPr>
          <p:cNvSpPr/>
          <p:nvPr/>
        </p:nvSpPr>
        <p:spPr>
          <a:xfrm>
            <a:off x="4543682" y="1577490"/>
            <a:ext cx="6423440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1400" b="0" i="0" dirty="0">
                <a:solidFill>
                  <a:srgbClr val="374151"/>
                </a:solidFill>
                <a:effectLst/>
                <a:latin typeface="Söhne"/>
              </a:rPr>
              <a:t>Cerca de 17% dos imóveis (938 registros) possuem terraço (1), 33% (1846 registros) não possuem (0), e uma grande proporção, 50% (3935 registros), estão sem informação (-1), provavelmente indicando a ausência de terraço. A presença de um terraço pode contribuir para um valor de imóvel mais alto. No entanto, a quantidade significativa de dados não informados pode afetar a precisão desta análise.</a:t>
            </a:r>
            <a:endParaRPr lang="pt-BR" sz="1400" dirty="0">
              <a:solidFill>
                <a:srgbClr val="374151"/>
              </a:solidFill>
              <a:latin typeface="Söhne"/>
            </a:endParaRP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C614DE7C-93DF-40BF-8B79-1508222539C0}"/>
              </a:ext>
            </a:extLst>
          </p:cNvPr>
          <p:cNvSpPr txBox="1">
            <a:spLocks/>
          </p:cNvSpPr>
          <p:nvPr/>
        </p:nvSpPr>
        <p:spPr>
          <a:xfrm>
            <a:off x="336984" y="205565"/>
            <a:ext cx="7901760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   4.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Exploratória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de Dados |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Variáveis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Binárias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            </a:t>
            </a:r>
            <a:endParaRPr lang="en-US" sz="11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D7198FC3-7B4F-5731-ED5F-97B735EBF6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77632"/>
          <a:stretch/>
        </p:blipFill>
        <p:spPr bwMode="auto">
          <a:xfrm>
            <a:off x="4287864" y="-3472870"/>
            <a:ext cx="5075269" cy="2284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A371793A-0A83-8C30-F79F-B800BA60F0CA}"/>
              </a:ext>
            </a:extLst>
          </p:cNvPr>
          <p:cNvSpPr txBox="1"/>
          <p:nvPr/>
        </p:nvSpPr>
        <p:spPr>
          <a:xfrm>
            <a:off x="4543682" y="4559144"/>
            <a:ext cx="60960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dirty="0">
                <a:latin typeface="Söhne"/>
              </a:rPr>
              <a:t>Apenas 12% dos imóveis (820 registros) possuem planta baixa (1), enquanto uma esmagadora maioria de 88% (5899 registros) não possui (0). A presença de uma planta baixa, embora seja uma minoria, pode ser um fator que aumenta o valor do imóvel, pois pode sugerir um melhor planejamento e utilização do espaço. </a:t>
            </a:r>
          </a:p>
        </p:txBody>
      </p:sp>
      <p:pic>
        <p:nvPicPr>
          <p:cNvPr id="3" name="Picture 6">
            <a:extLst>
              <a:ext uri="{FF2B5EF4-FFF2-40B4-BE49-F238E27FC236}">
                <a16:creationId xmlns:a16="http://schemas.microsoft.com/office/drawing/2014/main" id="{1F3D448F-60F1-8EA4-B79B-93D068925F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846" y="1116805"/>
            <a:ext cx="3455043" cy="2728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10">
            <a:extLst>
              <a:ext uri="{FF2B5EF4-FFF2-40B4-BE49-F238E27FC236}">
                <a16:creationId xmlns:a16="http://schemas.microsoft.com/office/drawing/2014/main" id="{4BF10861-A722-88E1-AB2C-C42C62814E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846" y="3889431"/>
            <a:ext cx="3612018" cy="2668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37136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ângulo 15">
            <a:extLst>
              <a:ext uri="{FF2B5EF4-FFF2-40B4-BE49-F238E27FC236}">
                <a16:creationId xmlns:a16="http://schemas.microsoft.com/office/drawing/2014/main" id="{E4FC6B1B-5797-4075-9743-B408E428F048}"/>
              </a:ext>
            </a:extLst>
          </p:cNvPr>
          <p:cNvSpPr/>
          <p:nvPr/>
        </p:nvSpPr>
        <p:spPr>
          <a:xfrm>
            <a:off x="856175" y="998715"/>
            <a:ext cx="10479650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pt-BR" sz="1400" b="0" i="0" dirty="0">
                <a:solidFill>
                  <a:srgbClr val="374151"/>
                </a:solidFill>
                <a:effectLst/>
                <a:latin typeface="Söhne"/>
              </a:rPr>
              <a:t>Essas variáveis abaixo apresentam pouca variação em seus valores, o que significa que a maior parte dos registros tem o mesmo valor. Em muitos casos, essa baixa variância indica que essas variáveis podem não fornecer informações úteis para a análise ou para a construção de um modelo preditivo.</a:t>
            </a:r>
          </a:p>
          <a:p>
            <a:pPr algn="l"/>
            <a:r>
              <a:rPr lang="pt-BR" sz="1400" b="0" i="0" dirty="0">
                <a:solidFill>
                  <a:srgbClr val="374151"/>
                </a:solidFill>
                <a:effectLst/>
                <a:latin typeface="Söhne"/>
              </a:rPr>
              <a:t>Portanto, com base nessas observações, decidimos excluir essas colunas de nossa análise. Isso ajudará a concentrar nossos esforços nas variáveis que têm maior probabilidade de influenciar o valor dos imóveis e permitirá uma análise mais eficiente e eficaz.</a:t>
            </a:r>
          </a:p>
          <a:p>
            <a:pPr algn="l">
              <a:buFont typeface="+mj-lt"/>
              <a:buAutoNum type="arabicPeriod"/>
            </a:pPr>
            <a:endParaRPr lang="pt-BR" sz="1400" b="0" i="0" dirty="0">
              <a:solidFill>
                <a:srgbClr val="374151"/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endParaRPr lang="pt-BR" sz="1400" dirty="0">
              <a:solidFill>
                <a:srgbClr val="374151"/>
              </a:solidFill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pt-BR" sz="1400" b="0" i="0" dirty="0">
                <a:solidFill>
                  <a:srgbClr val="374151"/>
                </a:solidFill>
                <a:effectLst/>
                <a:latin typeface="Söhne"/>
              </a:rPr>
              <a:t>Indicador Precisa de Reforma</a:t>
            </a:r>
          </a:p>
          <a:p>
            <a:pPr algn="l">
              <a:buFont typeface="+mj-lt"/>
              <a:buAutoNum type="arabicPeriod"/>
            </a:pPr>
            <a:r>
              <a:rPr lang="pt-BR" sz="1400" b="0" i="0" dirty="0">
                <a:solidFill>
                  <a:srgbClr val="374151"/>
                </a:solidFill>
                <a:effectLst/>
                <a:latin typeface="Söhne"/>
              </a:rPr>
              <a:t>E Recomendado</a:t>
            </a:r>
          </a:p>
          <a:p>
            <a:pPr algn="l">
              <a:buFont typeface="+mj-lt"/>
              <a:buAutoNum type="arabicPeriod"/>
            </a:pPr>
            <a:r>
              <a:rPr lang="pt-BR" sz="1400" b="0" i="0" dirty="0">
                <a:solidFill>
                  <a:srgbClr val="374151"/>
                </a:solidFill>
                <a:effectLst/>
                <a:latin typeface="Söhne"/>
              </a:rPr>
              <a:t>Indicador Imóvel está em Leilão</a:t>
            </a:r>
          </a:p>
          <a:p>
            <a:pPr algn="l">
              <a:buFont typeface="+mj-lt"/>
              <a:buAutoNum type="arabicPeriod"/>
            </a:pPr>
            <a:r>
              <a:rPr lang="pt-BR" sz="1400" b="0" i="0" dirty="0">
                <a:solidFill>
                  <a:srgbClr val="374151"/>
                </a:solidFill>
                <a:effectLst/>
                <a:latin typeface="Söhne"/>
              </a:rPr>
              <a:t>Indicador Imóvel E Recomendado</a:t>
            </a:r>
          </a:p>
          <a:p>
            <a:pPr algn="l">
              <a:buFont typeface="+mj-lt"/>
              <a:buAutoNum type="arabicPeriod"/>
            </a:pPr>
            <a:r>
              <a:rPr lang="pt-BR" sz="1400" b="0" i="0" dirty="0">
                <a:solidFill>
                  <a:srgbClr val="374151"/>
                </a:solidFill>
                <a:effectLst/>
                <a:latin typeface="Söhne"/>
              </a:rPr>
              <a:t>Indicador Imóvel em Boas Condições</a:t>
            </a:r>
          </a:p>
          <a:p>
            <a:pPr algn="l">
              <a:buFont typeface="+mj-lt"/>
              <a:buAutoNum type="arabicPeriod"/>
            </a:pPr>
            <a:r>
              <a:rPr lang="pt-BR" sz="1400" b="0" i="0" dirty="0">
                <a:solidFill>
                  <a:srgbClr val="374151"/>
                </a:solidFill>
                <a:effectLst/>
                <a:latin typeface="Söhne"/>
              </a:rPr>
              <a:t>Indicador Construção Recente</a:t>
            </a:r>
          </a:p>
          <a:p>
            <a:pPr algn="l">
              <a:buFont typeface="+mj-lt"/>
              <a:buAutoNum type="arabicPeriod"/>
            </a:pPr>
            <a:r>
              <a:rPr lang="pt-BR" sz="1400" b="0" i="0" dirty="0">
                <a:solidFill>
                  <a:srgbClr val="374151"/>
                </a:solidFill>
                <a:effectLst/>
                <a:latin typeface="Söhne"/>
              </a:rPr>
              <a:t>Indicador Anúncio possui Tour 3D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C614DE7C-93DF-40BF-8B79-1508222539C0}"/>
              </a:ext>
            </a:extLst>
          </p:cNvPr>
          <p:cNvSpPr txBox="1">
            <a:spLocks/>
          </p:cNvSpPr>
          <p:nvPr/>
        </p:nvSpPr>
        <p:spPr>
          <a:xfrm>
            <a:off x="336984" y="205565"/>
            <a:ext cx="7901760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   4.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Exploratória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de Dados |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Variáveis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Binárias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            </a:t>
            </a:r>
            <a:endParaRPr lang="en-US" sz="11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D7198FC3-7B4F-5731-ED5F-97B735EBF6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77632"/>
          <a:stretch/>
        </p:blipFill>
        <p:spPr bwMode="auto">
          <a:xfrm>
            <a:off x="4287864" y="-3472870"/>
            <a:ext cx="5075269" cy="2284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8EF98CC9-B842-7F63-FD71-FE7A1FB12A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8130" y="2455246"/>
            <a:ext cx="2178949" cy="1720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9B85D8E-261C-3FF3-93C2-500A8004C9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4187" y="4226930"/>
            <a:ext cx="2182892" cy="1688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E299DBEC-6533-9F69-FDE1-D2535FCD2C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9925" y="4222082"/>
            <a:ext cx="2182892" cy="1669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8B53DB3E-CADE-63BC-73C6-58288E745E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7566" y="4217200"/>
            <a:ext cx="2182892" cy="1669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2">
            <a:extLst>
              <a:ext uri="{FF2B5EF4-FFF2-40B4-BE49-F238E27FC236}">
                <a16:creationId xmlns:a16="http://schemas.microsoft.com/office/drawing/2014/main" id="{F1AAC741-57A6-BFDE-0CF6-A0B44BAAD4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3867" y="2462600"/>
            <a:ext cx="2178949" cy="1705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>
            <a:extLst>
              <a:ext uri="{FF2B5EF4-FFF2-40B4-BE49-F238E27FC236}">
                <a16:creationId xmlns:a16="http://schemas.microsoft.com/office/drawing/2014/main" id="{29803D08-B448-6F25-51D5-DAE104C2CC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7566" y="2462600"/>
            <a:ext cx="2100709" cy="1644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>
            <a:extLst>
              <a:ext uri="{FF2B5EF4-FFF2-40B4-BE49-F238E27FC236}">
                <a16:creationId xmlns:a16="http://schemas.microsoft.com/office/drawing/2014/main" id="{7A41D39A-1D92-FC3B-188A-3E5014A16E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6692" y="4187174"/>
            <a:ext cx="2317308" cy="1728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05356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C614DE7C-93DF-40BF-8B79-1508222539C0}"/>
              </a:ext>
            </a:extLst>
          </p:cNvPr>
          <p:cNvSpPr txBox="1">
            <a:spLocks/>
          </p:cNvSpPr>
          <p:nvPr/>
        </p:nvSpPr>
        <p:spPr>
          <a:xfrm>
            <a:off x="336984" y="205565"/>
            <a:ext cx="7901760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   4.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Exploratória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de Dados |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Variáveis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Numericas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            </a:t>
            </a:r>
            <a:endParaRPr lang="en-US" sz="11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D7198FC3-7B4F-5731-ED5F-97B735EBF6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77632"/>
          <a:stretch/>
        </p:blipFill>
        <p:spPr bwMode="auto">
          <a:xfrm>
            <a:off x="4287864" y="-3472870"/>
            <a:ext cx="5075269" cy="2284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B3B933D2-1ECA-FC2B-4F06-03A43050D2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467" y="986532"/>
            <a:ext cx="5394206" cy="4118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140B182-F953-90C1-AB02-3318FC2C79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986532"/>
            <a:ext cx="5336767" cy="4186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B0551E1D-80E0-4643-9C28-EC729C3886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3522" y="1320083"/>
            <a:ext cx="1931735" cy="151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9988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C614DE7C-93DF-40BF-8B79-1508222539C0}"/>
              </a:ext>
            </a:extLst>
          </p:cNvPr>
          <p:cNvSpPr txBox="1">
            <a:spLocks/>
          </p:cNvSpPr>
          <p:nvPr/>
        </p:nvSpPr>
        <p:spPr>
          <a:xfrm>
            <a:off x="336984" y="205565"/>
            <a:ext cx="7901760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   4.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Exploratória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de Dados |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Variáveis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Numericas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            </a:t>
            </a:r>
            <a:endParaRPr lang="en-US" sz="11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D7198FC3-7B4F-5731-ED5F-97B735EBF6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77632"/>
          <a:stretch/>
        </p:blipFill>
        <p:spPr bwMode="auto">
          <a:xfrm>
            <a:off x="4287864" y="-3472870"/>
            <a:ext cx="5075269" cy="2284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B0551E1D-80E0-4643-9C28-EC729C3886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3522" y="1320083"/>
            <a:ext cx="1931735" cy="1516250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704193EC-30E3-E6BA-5C29-7F80746DFF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9328" y="986532"/>
            <a:ext cx="5524500" cy="433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DF972EE3-182C-8FCB-342F-94C2BF60BF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928" y="986532"/>
            <a:ext cx="5486400" cy="415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17C53F97-E934-1D4B-C8EC-0A2BAC0576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93988" y="1318179"/>
            <a:ext cx="1570459" cy="1458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5354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>
            <a:extLst>
              <a:ext uri="{FF2B5EF4-FFF2-40B4-BE49-F238E27FC236}">
                <a16:creationId xmlns:a16="http://schemas.microsoft.com/office/drawing/2014/main" id="{DFCD4E80-B3C3-4C02-BE52-6A1E40E35098}"/>
              </a:ext>
            </a:extLst>
          </p:cNvPr>
          <p:cNvSpPr/>
          <p:nvPr/>
        </p:nvSpPr>
        <p:spPr>
          <a:xfrm>
            <a:off x="4765074" y="764342"/>
            <a:ext cx="5166320" cy="261629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Objetivo do Trabalho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Contextualização do Problema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Base de Dados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 Exploratória de Dados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Modelagem com Estatística Tradicional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Conclusões (Preliminares)</a:t>
            </a:r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E366D41B-C93F-47E9-8910-B3ED36B5B583}"/>
              </a:ext>
            </a:extLst>
          </p:cNvPr>
          <p:cNvSpPr txBox="1">
            <a:spLocks/>
          </p:cNvSpPr>
          <p:nvPr/>
        </p:nvSpPr>
        <p:spPr>
          <a:xfrm>
            <a:off x="2620215" y="705698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Agenda</a:t>
            </a:r>
          </a:p>
        </p:txBody>
      </p: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F7930CF3-BFC0-49B5-B624-FCF47341D5DC}"/>
              </a:ext>
            </a:extLst>
          </p:cNvPr>
          <p:cNvCxnSpPr>
            <a:cxnSpLocks/>
          </p:cNvCxnSpPr>
          <p:nvPr/>
        </p:nvCxnSpPr>
        <p:spPr>
          <a:xfrm flipH="1">
            <a:off x="4637989" y="1094509"/>
            <a:ext cx="1" cy="2088000"/>
          </a:xfrm>
          <a:prstGeom prst="line">
            <a:avLst/>
          </a:prstGeom>
          <a:ln>
            <a:solidFill>
              <a:srgbClr val="43434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Elipse 12">
            <a:extLst>
              <a:ext uri="{FF2B5EF4-FFF2-40B4-BE49-F238E27FC236}">
                <a16:creationId xmlns:a16="http://schemas.microsoft.com/office/drawing/2014/main" id="{3FAE197E-B230-43A7-BFD6-755E781038C3}"/>
              </a:ext>
            </a:extLst>
          </p:cNvPr>
          <p:cNvSpPr/>
          <p:nvPr/>
        </p:nvSpPr>
        <p:spPr>
          <a:xfrm>
            <a:off x="4565133" y="989428"/>
            <a:ext cx="145712" cy="145774"/>
          </a:xfrm>
          <a:prstGeom prst="ellipse">
            <a:avLst/>
          </a:prstGeom>
          <a:solidFill>
            <a:schemeClr val="bg1"/>
          </a:solidFill>
          <a:ln w="25400"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DB6EB9D9-7F35-4C56-9960-B08A84F9FE06}"/>
              </a:ext>
            </a:extLst>
          </p:cNvPr>
          <p:cNvSpPr/>
          <p:nvPr/>
        </p:nvSpPr>
        <p:spPr>
          <a:xfrm>
            <a:off x="4565133" y="1833768"/>
            <a:ext cx="145712" cy="145774"/>
          </a:xfrm>
          <a:prstGeom prst="ellipse">
            <a:avLst/>
          </a:prstGeom>
          <a:solidFill>
            <a:schemeClr val="bg1"/>
          </a:solidFill>
          <a:ln w="25400"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A1FD3738-3BA8-43DD-BDEA-43513556BCB3}"/>
              </a:ext>
            </a:extLst>
          </p:cNvPr>
          <p:cNvSpPr/>
          <p:nvPr/>
        </p:nvSpPr>
        <p:spPr>
          <a:xfrm>
            <a:off x="4565133" y="2266021"/>
            <a:ext cx="145712" cy="145774"/>
          </a:xfrm>
          <a:prstGeom prst="ellipse">
            <a:avLst/>
          </a:prstGeom>
          <a:solidFill>
            <a:schemeClr val="bg1"/>
          </a:solidFill>
          <a:ln w="25400"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E8FD2CCA-FA6C-4142-9B0D-E4E25F50DDB7}"/>
              </a:ext>
            </a:extLst>
          </p:cNvPr>
          <p:cNvSpPr/>
          <p:nvPr/>
        </p:nvSpPr>
        <p:spPr>
          <a:xfrm>
            <a:off x="4565133" y="2694746"/>
            <a:ext cx="145712" cy="145774"/>
          </a:xfrm>
          <a:prstGeom prst="ellipse">
            <a:avLst/>
          </a:prstGeom>
          <a:solidFill>
            <a:schemeClr val="bg1"/>
          </a:solidFill>
          <a:ln w="25400"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27" name="Espaço Reservado para Número de Slide 4">
            <a:extLst>
              <a:ext uri="{FF2B5EF4-FFF2-40B4-BE49-F238E27FC236}">
                <a16:creationId xmlns:a16="http://schemas.microsoft.com/office/drawing/2014/main" id="{22B111D7-6513-4977-A767-A5AF2542645F}"/>
              </a:ext>
            </a:extLst>
          </p:cNvPr>
          <p:cNvSpPr txBox="1">
            <a:spLocks/>
          </p:cNvSpPr>
          <p:nvPr/>
        </p:nvSpPr>
        <p:spPr>
          <a:xfrm>
            <a:off x="11529390" y="379620"/>
            <a:ext cx="274983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3</a:t>
            </a:fld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28" name="Pentágono 27">
            <a:extLst>
              <a:ext uri="{FF2B5EF4-FFF2-40B4-BE49-F238E27FC236}">
                <a16:creationId xmlns:a16="http://schemas.microsoft.com/office/drawing/2014/main" id="{2AD141AF-5A45-4FCB-ACAC-33EB4EBC55A4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43901B07-45B4-4E86-84D2-99A00E832B84}"/>
              </a:ext>
            </a:extLst>
          </p:cNvPr>
          <p:cNvSpPr/>
          <p:nvPr/>
        </p:nvSpPr>
        <p:spPr>
          <a:xfrm>
            <a:off x="4565133" y="1415358"/>
            <a:ext cx="145712" cy="145774"/>
          </a:xfrm>
          <a:prstGeom prst="ellipse">
            <a:avLst/>
          </a:prstGeom>
          <a:solidFill>
            <a:schemeClr val="bg1"/>
          </a:solidFill>
          <a:ln w="25400"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0" name="Espaço Reservado para Data 5">
            <a:extLst>
              <a:ext uri="{FF2B5EF4-FFF2-40B4-BE49-F238E27FC236}">
                <a16:creationId xmlns:a16="http://schemas.microsoft.com/office/drawing/2014/main" id="{591287D2-17D8-4386-8D13-98D3DA751F3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@2021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29" name="Imagem 2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10254266" y="6388856"/>
            <a:ext cx="1705361" cy="327947"/>
          </a:xfrm>
          <a:prstGeom prst="rect">
            <a:avLst/>
          </a:prstGeom>
        </p:spPr>
      </p:pic>
      <p:sp>
        <p:nvSpPr>
          <p:cNvPr id="15" name="Elipse 14">
            <a:extLst>
              <a:ext uri="{FF2B5EF4-FFF2-40B4-BE49-F238E27FC236}">
                <a16:creationId xmlns:a16="http://schemas.microsoft.com/office/drawing/2014/main" id="{1E6797A9-A2FA-4D8D-89DC-972D11C7C71C}"/>
              </a:ext>
            </a:extLst>
          </p:cNvPr>
          <p:cNvSpPr/>
          <p:nvPr/>
        </p:nvSpPr>
        <p:spPr>
          <a:xfrm>
            <a:off x="4565133" y="3104599"/>
            <a:ext cx="145712" cy="145774"/>
          </a:xfrm>
          <a:prstGeom prst="ellipse">
            <a:avLst/>
          </a:prstGeom>
          <a:solidFill>
            <a:schemeClr val="bg1"/>
          </a:solidFill>
          <a:ln w="25400"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97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C614DE7C-93DF-40BF-8B79-1508222539C0}"/>
              </a:ext>
            </a:extLst>
          </p:cNvPr>
          <p:cNvSpPr txBox="1">
            <a:spLocks/>
          </p:cNvSpPr>
          <p:nvPr/>
        </p:nvSpPr>
        <p:spPr>
          <a:xfrm>
            <a:off x="336984" y="205565"/>
            <a:ext cx="7901760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   4.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Exploratória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de Dados |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Variáveis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Numericas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            </a:t>
            </a:r>
            <a:endParaRPr lang="en-US" sz="11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D7198FC3-7B4F-5731-ED5F-97B735EBF6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77632"/>
          <a:stretch/>
        </p:blipFill>
        <p:spPr bwMode="auto">
          <a:xfrm>
            <a:off x="4287864" y="-3472870"/>
            <a:ext cx="5075269" cy="2284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B0551E1D-80E0-4643-9C28-EC729C3886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3522" y="1320083"/>
            <a:ext cx="1931735" cy="151625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17C53F97-E934-1D4B-C8EC-0A2BAC0576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3988" y="1318179"/>
            <a:ext cx="1570459" cy="1458664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A08B4811-EF5D-C0F5-A379-22B452278D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6960" y="918799"/>
            <a:ext cx="5524500" cy="433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5B28DE85-F1B1-868E-3B78-D1A9D99561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150" y="918799"/>
            <a:ext cx="5276850" cy="415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EC7AB810-108E-F429-F835-4AC5D4092EB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35758" y="1262777"/>
            <a:ext cx="1570459" cy="1630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1455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C614DE7C-93DF-40BF-8B79-1508222539C0}"/>
              </a:ext>
            </a:extLst>
          </p:cNvPr>
          <p:cNvSpPr txBox="1">
            <a:spLocks/>
          </p:cNvSpPr>
          <p:nvPr/>
        </p:nvSpPr>
        <p:spPr>
          <a:xfrm>
            <a:off x="336984" y="205565"/>
            <a:ext cx="7901760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   4.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Exploratória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de Dados |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Variáveis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Numericas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            </a:t>
            </a:r>
            <a:endParaRPr lang="en-US" sz="11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D7198FC3-7B4F-5731-ED5F-97B735EBF6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77632"/>
          <a:stretch/>
        </p:blipFill>
        <p:spPr bwMode="auto">
          <a:xfrm>
            <a:off x="4287864" y="-3472870"/>
            <a:ext cx="5075269" cy="2284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B0551E1D-80E0-4643-9C28-EC729C3886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3522" y="1320083"/>
            <a:ext cx="1931735" cy="151625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17C53F97-E934-1D4B-C8EC-0A2BAC0576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3988" y="1318179"/>
            <a:ext cx="1570459" cy="1458664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A08B4811-EF5D-C0F5-A379-22B452278D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6960" y="918799"/>
            <a:ext cx="5524500" cy="433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5B28DE85-F1B1-868E-3B78-D1A9D99561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150" y="918799"/>
            <a:ext cx="5276850" cy="415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EC7AB810-108E-F429-F835-4AC5D4092EB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35758" y="1262777"/>
            <a:ext cx="1570459" cy="1630861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D0BB7514-CBDB-B3EA-4AC9-AE16F8D3DD0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55904" y="3508140"/>
            <a:ext cx="2191056" cy="2276793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F805CD81-AB98-16FB-2884-DA5F55B024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3750" y="1262063"/>
            <a:ext cx="5524500" cy="433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19650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tângulo 22">
            <a:extLst>
              <a:ext uri="{FF2B5EF4-FFF2-40B4-BE49-F238E27FC236}">
                <a16:creationId xmlns:a16="http://schemas.microsoft.com/office/drawing/2014/main" id="{29905777-440F-4A00-967E-ED5255B275E1}"/>
              </a:ext>
            </a:extLst>
          </p:cNvPr>
          <p:cNvSpPr/>
          <p:nvPr/>
        </p:nvSpPr>
        <p:spPr>
          <a:xfrm>
            <a:off x="-8967" y="1118712"/>
            <a:ext cx="9961332" cy="480122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Open Sans" panose="020B0604020202020204"/>
            </a:endParaRPr>
          </a:p>
        </p:txBody>
      </p:sp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43856" y="379620"/>
            <a:ext cx="388228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32</a:t>
            </a:fld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58602" y="4727252"/>
            <a:ext cx="2628806" cy="21167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Imagem 1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  <p:sp>
        <p:nvSpPr>
          <p:cNvPr id="19" name="CaixaDeTexto 18">
            <a:extLst>
              <a:ext uri="{FF2B5EF4-FFF2-40B4-BE49-F238E27FC236}">
                <a16:creationId xmlns:a16="http://schemas.microsoft.com/office/drawing/2014/main" id="{CB3D7212-EC7E-4238-8717-3F016530E6D3}"/>
              </a:ext>
            </a:extLst>
          </p:cNvPr>
          <p:cNvSpPr txBox="1"/>
          <p:nvPr/>
        </p:nvSpPr>
        <p:spPr>
          <a:xfrm>
            <a:off x="359999" y="1194072"/>
            <a:ext cx="90498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400" b="1" dirty="0">
                <a:solidFill>
                  <a:srgbClr val="434343"/>
                </a:solidFill>
                <a:latin typeface="Open Sans" panose="020B0604020202020204"/>
              </a:rPr>
              <a:t>Variável </a:t>
            </a:r>
            <a:r>
              <a:rPr lang="pt-BR" sz="1400" b="1" dirty="0" err="1">
                <a:solidFill>
                  <a:srgbClr val="434343"/>
                </a:solidFill>
                <a:latin typeface="Open Sans" panose="020B0604020202020204"/>
              </a:rPr>
              <a:t>Pc_Renda_Monet</a:t>
            </a:r>
            <a:r>
              <a:rPr lang="pt-BR" sz="1400" b="1" dirty="0">
                <a:solidFill>
                  <a:srgbClr val="434343"/>
                </a:solidFill>
                <a:latin typeface="Open Sans" panose="020B0604020202020204"/>
              </a:rPr>
              <a:t> </a:t>
            </a:r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foi removida por ter alta correlação com a variável </a:t>
            </a:r>
            <a:r>
              <a:rPr lang="pt-BR" sz="1400" b="1" dirty="0" err="1">
                <a:solidFill>
                  <a:srgbClr val="434343"/>
                </a:solidFill>
                <a:latin typeface="Open Sans" panose="020B0604020202020204"/>
              </a:rPr>
              <a:t>Pc_Renda_Disp</a:t>
            </a:r>
            <a:endParaRPr lang="pt-BR" sz="1400" dirty="0">
              <a:solidFill>
                <a:srgbClr val="434343"/>
              </a:solidFill>
              <a:latin typeface="Open Sans" panose="020B0604020202020204"/>
            </a:endParaRPr>
          </a:p>
        </p:txBody>
      </p:sp>
      <p:sp>
        <p:nvSpPr>
          <p:cNvPr id="21" name="Espaço Reservado para Data 5">
            <a:extLst>
              <a:ext uri="{FF2B5EF4-FFF2-40B4-BE49-F238E27FC236}">
                <a16:creationId xmlns:a16="http://schemas.microsoft.com/office/drawing/2014/main" id="{51012455-C88E-4BA1-B3B6-1C38C3207CB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@2021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sp>
        <p:nvSpPr>
          <p:cNvPr id="33" name="Title Placeholder 1">
            <a:extLst>
              <a:ext uri="{FF2B5EF4-FFF2-40B4-BE49-F238E27FC236}">
                <a16:creationId xmlns:a16="http://schemas.microsoft.com/office/drawing/2014/main" id="{06E4C553-9183-44D3-92CA-FA79F930844E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4.ii.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Correlação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Linear</a:t>
            </a: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 EXPLORATÓRIA</a:t>
            </a:r>
            <a:endParaRPr lang="en-US" sz="11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graphicFrame>
        <p:nvGraphicFramePr>
          <p:cNvPr id="11" name="Objeto 10">
            <a:extLst>
              <a:ext uri="{FF2B5EF4-FFF2-40B4-BE49-F238E27FC236}">
                <a16:creationId xmlns:a16="http://schemas.microsoft.com/office/drawing/2014/main" id="{A7BF849A-E601-4B33-AFD9-85C3132E850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34925759"/>
              </p:ext>
            </p:extLst>
          </p:nvPr>
        </p:nvGraphicFramePr>
        <p:xfrm>
          <a:off x="384175" y="2202694"/>
          <a:ext cx="10721975" cy="2725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4" imgW="9227910" imgH="2346971" progId="Excel.Sheet.12">
                  <p:link updateAutomatic="1"/>
                </p:oleObj>
              </mc:Choice>
              <mc:Fallback>
                <p:oleObj name="Worksheet" r:id="rId4" imgW="9227910" imgH="2346971" progId="Excel.Sheet.12">
                  <p:link updateAutomatic="1"/>
                  <p:pic>
                    <p:nvPicPr>
                      <p:cNvPr id="4" name="Objeto 3">
                        <a:extLst>
                          <a:ext uri="{FF2B5EF4-FFF2-40B4-BE49-F238E27FC236}">
                            <a16:creationId xmlns:a16="http://schemas.microsoft.com/office/drawing/2014/main" id="{A76B1E96-3369-4501-AE36-BC932776131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84175" y="2202694"/>
                        <a:ext cx="10721975" cy="27257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tângulo 11">
            <a:extLst>
              <a:ext uri="{FF2B5EF4-FFF2-40B4-BE49-F238E27FC236}">
                <a16:creationId xmlns:a16="http://schemas.microsoft.com/office/drawing/2014/main" id="{AB3BFE97-8414-4F04-80DB-E0F22332E6AA}"/>
              </a:ext>
            </a:extLst>
          </p:cNvPr>
          <p:cNvSpPr/>
          <p:nvPr/>
        </p:nvSpPr>
        <p:spPr>
          <a:xfrm>
            <a:off x="384826" y="5277331"/>
            <a:ext cx="1010857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Variáveis </a:t>
            </a:r>
            <a:r>
              <a:rPr lang="pt-BR" sz="1400" dirty="0" err="1">
                <a:solidFill>
                  <a:srgbClr val="434343"/>
                </a:solidFill>
                <a:latin typeface="Open Sans" panose="020B0604020202020204"/>
              </a:rPr>
              <a:t>Pc_Renda_Disp</a:t>
            </a:r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 e </a:t>
            </a:r>
            <a:r>
              <a:rPr lang="pt-BR" sz="1400" dirty="0" err="1">
                <a:solidFill>
                  <a:srgbClr val="434343"/>
                </a:solidFill>
                <a:latin typeface="Open Sans" panose="020B0604020202020204"/>
              </a:rPr>
              <a:t>Pc_Renda_Monet</a:t>
            </a:r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 possuem alta correlação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Podemos utilizar apenas uma das informações, uma vez que a correlação entre elas é de 0.95 (altíssima correlação).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Usaremos a</a:t>
            </a:r>
            <a:r>
              <a:rPr lang="pt-BR" sz="1400" b="1" dirty="0">
                <a:solidFill>
                  <a:srgbClr val="434343"/>
                </a:solidFill>
                <a:latin typeface="Open Sans" panose="020B0604020202020204"/>
              </a:rPr>
              <a:t> </a:t>
            </a:r>
            <a:r>
              <a:rPr lang="pt-BR" sz="1400" b="1" dirty="0" err="1">
                <a:solidFill>
                  <a:srgbClr val="434343"/>
                </a:solidFill>
                <a:latin typeface="Open Sans" panose="020B0604020202020204"/>
              </a:rPr>
              <a:t>Pc_Renda_Disp</a:t>
            </a:r>
            <a:r>
              <a:rPr lang="pt-BR" sz="1400" b="1" dirty="0">
                <a:solidFill>
                  <a:srgbClr val="434343"/>
                </a:solidFill>
                <a:latin typeface="Open Sans" panose="020B0604020202020204"/>
              </a:rPr>
              <a:t> </a:t>
            </a:r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para efeitos de análise.</a:t>
            </a:r>
          </a:p>
        </p:txBody>
      </p:sp>
    </p:spTree>
    <p:extLst>
      <p:ext uri="{BB962C8B-B14F-4D97-AF65-F5344CB8AC3E}">
        <p14:creationId xmlns:p14="http://schemas.microsoft.com/office/powerpoint/2010/main" val="1748761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tângulo 22">
            <a:extLst>
              <a:ext uri="{FF2B5EF4-FFF2-40B4-BE49-F238E27FC236}">
                <a16:creationId xmlns:a16="http://schemas.microsoft.com/office/drawing/2014/main" id="{29905777-440F-4A00-967E-ED5255B275E1}"/>
              </a:ext>
            </a:extLst>
          </p:cNvPr>
          <p:cNvSpPr/>
          <p:nvPr/>
        </p:nvSpPr>
        <p:spPr>
          <a:xfrm>
            <a:off x="-8967" y="1118712"/>
            <a:ext cx="9961332" cy="478800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Open Sans" panose="020B0604020202020204"/>
            </a:endParaRPr>
          </a:p>
        </p:txBody>
      </p:sp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43856" y="379620"/>
            <a:ext cx="388228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33</a:t>
            </a:fld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58602" y="4727252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115;p18">
            <a:extLst>
              <a:ext uri="{FF2B5EF4-FFF2-40B4-BE49-F238E27FC236}">
                <a16:creationId xmlns:a16="http://schemas.microsoft.com/office/drawing/2014/main" id="{90B220F3-7788-4E67-AEFB-DA2A847DAAC7}"/>
              </a:ext>
            </a:extLst>
          </p:cNvPr>
          <p:cNvSpPr txBox="1"/>
          <p:nvPr/>
        </p:nvSpPr>
        <p:spPr>
          <a:xfrm>
            <a:off x="9341544" y="2798458"/>
            <a:ext cx="2030750" cy="14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da-DK" sz="1200" b="1" dirty="0">
                <a:solidFill>
                  <a:srgbClr val="434343"/>
                </a:solidFill>
                <a:latin typeface="Open Sans"/>
                <a:ea typeface="Open Sans"/>
                <a:cs typeface="Open Sans"/>
              </a:rPr>
              <a:t>Variável Resposta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lvl="0"/>
            <a:r>
              <a:rPr lang="pt-BR" sz="12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Freq_Graduacao</a:t>
            </a:r>
            <a:r>
              <a:rPr lang="pt-BR" sz="12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:</a:t>
            </a:r>
          </a:p>
          <a:p>
            <a:pPr lvl="0"/>
            <a:r>
              <a:rPr lang="pt-BR" sz="12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1 = Sim</a:t>
            </a:r>
          </a:p>
          <a:p>
            <a:pPr lvl="0"/>
            <a:r>
              <a:rPr lang="pt-BR" sz="12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0 = Não</a:t>
            </a:r>
            <a:endParaRPr dirty="0">
              <a:solidFill>
                <a:schemeClr val="dk1"/>
              </a:solidFill>
              <a:latin typeface="Open Sans" panose="020B0604020202020204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8" name="Imagem 1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  <p:sp>
        <p:nvSpPr>
          <p:cNvPr id="19" name="CaixaDeTexto 18">
            <a:extLst>
              <a:ext uri="{FF2B5EF4-FFF2-40B4-BE49-F238E27FC236}">
                <a16:creationId xmlns:a16="http://schemas.microsoft.com/office/drawing/2014/main" id="{CB3D7212-EC7E-4238-8717-3F016530E6D3}"/>
              </a:ext>
            </a:extLst>
          </p:cNvPr>
          <p:cNvSpPr txBox="1"/>
          <p:nvPr/>
        </p:nvSpPr>
        <p:spPr>
          <a:xfrm>
            <a:off x="359999" y="1194072"/>
            <a:ext cx="90498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Após as remoções, a base de dados final apresenta </a:t>
            </a:r>
            <a:r>
              <a:rPr lang="pt-BR" sz="1400" b="1" dirty="0">
                <a:solidFill>
                  <a:srgbClr val="434343"/>
                </a:solidFill>
                <a:latin typeface="Open Sans" panose="020B0604020202020204"/>
              </a:rPr>
              <a:t>18 variáveis explicativas </a:t>
            </a:r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e a </a:t>
            </a:r>
            <a:r>
              <a:rPr lang="pt-BR" sz="1400" b="1" dirty="0">
                <a:solidFill>
                  <a:srgbClr val="434343"/>
                </a:solidFill>
                <a:latin typeface="Open Sans" panose="020B0604020202020204"/>
              </a:rPr>
              <a:t>variável resposta</a:t>
            </a:r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. 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B22257D-86E1-4F5F-8C60-11DD798BF8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0619" y="2078458"/>
            <a:ext cx="720000" cy="720000"/>
          </a:xfrm>
          <a:prstGeom prst="ellipse">
            <a:avLst/>
          </a:prstGeom>
        </p:spPr>
      </p:pic>
      <p:sp>
        <p:nvSpPr>
          <p:cNvPr id="21" name="Espaço Reservado para Data 5">
            <a:extLst>
              <a:ext uri="{FF2B5EF4-FFF2-40B4-BE49-F238E27FC236}">
                <a16:creationId xmlns:a16="http://schemas.microsoft.com/office/drawing/2014/main" id="{51012455-C88E-4BA1-B3B6-1C38C3207CB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@2021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sp>
        <p:nvSpPr>
          <p:cNvPr id="26" name="Google Shape;115;p18">
            <a:extLst>
              <a:ext uri="{FF2B5EF4-FFF2-40B4-BE49-F238E27FC236}">
                <a16:creationId xmlns:a16="http://schemas.microsoft.com/office/drawing/2014/main" id="{C075F144-F595-4471-9102-0072A457B25F}"/>
              </a:ext>
            </a:extLst>
          </p:cNvPr>
          <p:cNvSpPr txBox="1"/>
          <p:nvPr/>
        </p:nvSpPr>
        <p:spPr>
          <a:xfrm>
            <a:off x="847621" y="2798458"/>
            <a:ext cx="2120882" cy="3976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da-DK" sz="1200" b="1" dirty="0">
                <a:solidFill>
                  <a:srgbClr val="434343"/>
                </a:solidFill>
                <a:latin typeface="Open Sans"/>
                <a:ea typeface="Open Sans"/>
                <a:cs typeface="Open Sans"/>
              </a:rPr>
              <a:t>Variáveis do Entrevistado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UF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Estrato_POF</a:t>
            </a: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Idade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Sexo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Cor_raca</a:t>
            </a: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Tem_plano_saude</a:t>
            </a: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Trabalhou_ult_12m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Gastos_sem_renda</a:t>
            </a: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Renda_total</a:t>
            </a: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Composicao</a:t>
            </a: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PC_rend_disp</a:t>
            </a: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Pc_renda_nao_monet</a:t>
            </a: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Pc_deducao</a:t>
            </a: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" name="Google Shape;115;p18">
            <a:extLst>
              <a:ext uri="{FF2B5EF4-FFF2-40B4-BE49-F238E27FC236}">
                <a16:creationId xmlns:a16="http://schemas.microsoft.com/office/drawing/2014/main" id="{A2969868-83B7-4116-8000-BFCE02CF61AC}"/>
              </a:ext>
            </a:extLst>
          </p:cNvPr>
          <p:cNvSpPr txBox="1"/>
          <p:nvPr/>
        </p:nvSpPr>
        <p:spPr>
          <a:xfrm>
            <a:off x="3740209" y="2798458"/>
            <a:ext cx="1882423" cy="1332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da-DK" sz="1200" b="1" dirty="0">
                <a:solidFill>
                  <a:srgbClr val="434343"/>
                </a:solidFill>
                <a:latin typeface="Open Sans"/>
                <a:ea typeface="Open Sans"/>
                <a:cs typeface="Open Sans"/>
              </a:rPr>
              <a:t>Variáveis Bancárias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Qtd_cartaocred</a:t>
            </a: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Qtd_contacorr</a:t>
            </a: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Qtd_contapoup</a:t>
            </a: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1" name="Google Shape;115;p18">
            <a:extLst>
              <a:ext uri="{FF2B5EF4-FFF2-40B4-BE49-F238E27FC236}">
                <a16:creationId xmlns:a16="http://schemas.microsoft.com/office/drawing/2014/main" id="{96BAAA92-A694-429A-B961-6A5F2BA9B725}"/>
              </a:ext>
            </a:extLst>
          </p:cNvPr>
          <p:cNvSpPr txBox="1"/>
          <p:nvPr/>
        </p:nvSpPr>
        <p:spPr>
          <a:xfrm>
            <a:off x="6666973" y="2798458"/>
            <a:ext cx="1695799" cy="31018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da-DK" sz="1200" b="1" dirty="0">
                <a:solidFill>
                  <a:srgbClr val="434343"/>
                </a:solidFill>
                <a:latin typeface="Open Sans"/>
                <a:ea typeface="Open Sans"/>
                <a:cs typeface="Open Sans"/>
              </a:rPr>
              <a:t>Variáveis Escolares</a:t>
            </a:r>
            <a:endParaRPr lang="pt-BR" sz="1200" b="1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pt-BR" sz="1200" b="1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Anos_estudo</a:t>
            </a: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Instrucao</a:t>
            </a: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AD3B850A-AD75-4A9D-9FA3-429FCD1BFE77}"/>
              </a:ext>
            </a:extLst>
          </p:cNvPr>
          <p:cNvGrpSpPr/>
          <p:nvPr/>
        </p:nvGrpSpPr>
        <p:grpSpPr>
          <a:xfrm>
            <a:off x="1464905" y="2078458"/>
            <a:ext cx="720000" cy="720000"/>
            <a:chOff x="2800803" y="1696305"/>
            <a:chExt cx="720000" cy="720000"/>
          </a:xfrm>
        </p:grpSpPr>
        <p:sp>
          <p:nvSpPr>
            <p:cNvPr id="30" name="Elipse 29">
              <a:extLst>
                <a:ext uri="{FF2B5EF4-FFF2-40B4-BE49-F238E27FC236}">
                  <a16:creationId xmlns:a16="http://schemas.microsoft.com/office/drawing/2014/main" id="{D16D375A-E326-4AE5-8B4C-F83FF7FC14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00803" y="1696305"/>
              <a:ext cx="720000" cy="720000"/>
            </a:xfrm>
            <a:prstGeom prst="ellipse">
              <a:avLst/>
            </a:prstGeom>
            <a:solidFill>
              <a:srgbClr val="6ADB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791913BA-21E4-4E8F-BB2C-366E51B4FBD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72803" y="1768305"/>
              <a:ext cx="576000" cy="576000"/>
            </a:xfrm>
            <a:prstGeom prst="rect">
              <a:avLst/>
            </a:prstGeom>
          </p:spPr>
        </p:pic>
      </p:grpSp>
      <p:grpSp>
        <p:nvGrpSpPr>
          <p:cNvPr id="25" name="Agrupar 24">
            <a:extLst>
              <a:ext uri="{FF2B5EF4-FFF2-40B4-BE49-F238E27FC236}">
                <a16:creationId xmlns:a16="http://schemas.microsoft.com/office/drawing/2014/main" id="{D724A7F6-14A3-427D-93E8-EA04AFB205A6}"/>
              </a:ext>
            </a:extLst>
          </p:cNvPr>
          <p:cNvGrpSpPr/>
          <p:nvPr/>
        </p:nvGrpSpPr>
        <p:grpSpPr>
          <a:xfrm>
            <a:off x="7155381" y="2078458"/>
            <a:ext cx="720000" cy="720000"/>
            <a:chOff x="7879707" y="1795744"/>
            <a:chExt cx="720000" cy="720000"/>
          </a:xfrm>
        </p:grpSpPr>
        <p:sp>
          <p:nvSpPr>
            <p:cNvPr id="36" name="Elipse 35">
              <a:extLst>
                <a:ext uri="{FF2B5EF4-FFF2-40B4-BE49-F238E27FC236}">
                  <a16:creationId xmlns:a16="http://schemas.microsoft.com/office/drawing/2014/main" id="{0F48EBE4-87A7-448A-B876-86950672A20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879707" y="1795744"/>
              <a:ext cx="720000" cy="720000"/>
            </a:xfrm>
            <a:prstGeom prst="ellipse">
              <a:avLst/>
            </a:prstGeom>
            <a:solidFill>
              <a:srgbClr val="6ADB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4" name="Imagem 13">
              <a:extLst>
                <a:ext uri="{FF2B5EF4-FFF2-40B4-BE49-F238E27FC236}">
                  <a16:creationId xmlns:a16="http://schemas.microsoft.com/office/drawing/2014/main" id="{917BC7D6-637C-4AD1-AD8D-9C559A4AE2A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51707" y="1867744"/>
              <a:ext cx="576000" cy="576000"/>
            </a:xfrm>
            <a:prstGeom prst="rect">
              <a:avLst/>
            </a:prstGeom>
          </p:spPr>
        </p:pic>
      </p:grp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7A152692-6F81-4D3C-9545-064FD11C13FF}"/>
              </a:ext>
            </a:extLst>
          </p:cNvPr>
          <p:cNvGrpSpPr/>
          <p:nvPr/>
        </p:nvGrpSpPr>
        <p:grpSpPr>
          <a:xfrm>
            <a:off x="4310143" y="2078458"/>
            <a:ext cx="720000" cy="720000"/>
            <a:chOff x="4582582" y="1696305"/>
            <a:chExt cx="720000" cy="720000"/>
          </a:xfrm>
        </p:grpSpPr>
        <p:sp>
          <p:nvSpPr>
            <p:cNvPr id="34" name="Elipse 33">
              <a:extLst>
                <a:ext uri="{FF2B5EF4-FFF2-40B4-BE49-F238E27FC236}">
                  <a16:creationId xmlns:a16="http://schemas.microsoft.com/office/drawing/2014/main" id="{BE736E93-F7F2-41B9-9F46-BC5F0281476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82582" y="1696305"/>
              <a:ext cx="720000" cy="720000"/>
            </a:xfrm>
            <a:prstGeom prst="ellipse">
              <a:avLst/>
            </a:prstGeom>
            <a:solidFill>
              <a:srgbClr val="6ADB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2" name="Imagem 11">
              <a:extLst>
                <a:ext uri="{FF2B5EF4-FFF2-40B4-BE49-F238E27FC236}">
                  <a16:creationId xmlns:a16="http://schemas.microsoft.com/office/drawing/2014/main" id="{31B4B337-B8F5-496F-ABF5-5A7B5FD92F6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4582" y="1768305"/>
              <a:ext cx="576000" cy="576000"/>
            </a:xfrm>
            <a:prstGeom prst="rect">
              <a:avLst/>
            </a:prstGeom>
          </p:spPr>
        </p:pic>
      </p:grpSp>
      <p:sp>
        <p:nvSpPr>
          <p:cNvPr id="33" name="Title Placeholder 1">
            <a:extLst>
              <a:ext uri="{FF2B5EF4-FFF2-40B4-BE49-F238E27FC236}">
                <a16:creationId xmlns:a16="http://schemas.microsoft.com/office/drawing/2014/main" id="{06E4C553-9183-44D3-92CA-FA79F930844E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4.iv.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Principais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Variáveis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 EXPLORATÓRIA | </a:t>
            </a:r>
            <a:r>
              <a:rPr lang="en-US" sz="11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UNIVARIADA</a:t>
            </a:r>
          </a:p>
        </p:txBody>
      </p:sp>
    </p:spTree>
    <p:extLst>
      <p:ext uri="{BB962C8B-B14F-4D97-AF65-F5344CB8AC3E}">
        <p14:creationId xmlns:p14="http://schemas.microsoft.com/office/powerpoint/2010/main" val="1826485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61900" y="379620"/>
            <a:ext cx="370184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FB8526-A7DF-44F1-A0A0-E2C9088E1528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56625" y="4736492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Espaço Reservado para Data 5">
            <a:extLst>
              <a:ext uri="{FF2B5EF4-FFF2-40B4-BE49-F238E27FC236}">
                <a16:creationId xmlns:a16="http://schemas.microsoft.com/office/drawing/2014/main" id="{CFD695E7-181C-46B2-911D-897ECEF89B0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@2021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16" name="Imagem 1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03DF5893-B45C-4239-B00F-9807B0C9ADC7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4.v.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Raio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-X da base</a:t>
            </a: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 EXPLORATÓRIA | </a:t>
            </a:r>
            <a:r>
              <a:rPr lang="en-US" sz="11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UNIVARIADA</a:t>
            </a: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1BB4EE51-DE00-453E-9695-401F0F716ACA}"/>
              </a:ext>
            </a:extLst>
          </p:cNvPr>
          <p:cNvCxnSpPr>
            <a:cxnSpLocks/>
          </p:cNvCxnSpPr>
          <p:nvPr/>
        </p:nvCxnSpPr>
        <p:spPr>
          <a:xfrm>
            <a:off x="2452254" y="1524004"/>
            <a:ext cx="0" cy="3475728"/>
          </a:xfrm>
          <a:prstGeom prst="line">
            <a:avLst/>
          </a:prstGeom>
          <a:ln>
            <a:solidFill>
              <a:srgbClr val="6ADB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tângulo 31">
            <a:extLst>
              <a:ext uri="{FF2B5EF4-FFF2-40B4-BE49-F238E27FC236}">
                <a16:creationId xmlns:a16="http://schemas.microsoft.com/office/drawing/2014/main" id="{283EE7C1-7DAD-4683-8C9E-880DF6A12DE3}"/>
              </a:ext>
            </a:extLst>
          </p:cNvPr>
          <p:cNvSpPr/>
          <p:nvPr/>
        </p:nvSpPr>
        <p:spPr>
          <a:xfrm>
            <a:off x="2922764" y="1549384"/>
            <a:ext cx="9269236" cy="2382491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dirty="0">
              <a:latin typeface="Open Sans" panose="020B0604020202020204"/>
            </a:endParaRP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FF743BB4-87B9-4616-9FA5-AB6B13C5F0FD}"/>
              </a:ext>
            </a:extLst>
          </p:cNvPr>
          <p:cNvSpPr txBox="1"/>
          <p:nvPr/>
        </p:nvSpPr>
        <p:spPr>
          <a:xfrm>
            <a:off x="2930794" y="1596110"/>
            <a:ext cx="7000842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400" b="1" dirty="0">
                <a:solidFill>
                  <a:srgbClr val="434343"/>
                </a:solidFill>
                <a:latin typeface="Open Sans" panose="020B0604020202020204"/>
              </a:rPr>
              <a:t>Persona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A maior parte dos entrevistados são representados por </a:t>
            </a:r>
            <a:r>
              <a:rPr lang="pt-BR" sz="1200" b="1" dirty="0">
                <a:solidFill>
                  <a:srgbClr val="434343"/>
                </a:solidFill>
                <a:latin typeface="Open Sans" panose="020B0604020202020204"/>
              </a:rPr>
              <a:t>mulheres (53%)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É um base de </a:t>
            </a:r>
            <a:r>
              <a:rPr lang="pt-BR" sz="1200" b="1" dirty="0">
                <a:solidFill>
                  <a:srgbClr val="434343"/>
                </a:solidFill>
                <a:latin typeface="Open Sans" panose="020B0604020202020204"/>
              </a:rPr>
              <a:t>pessoas de meia idade, </a:t>
            </a: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sendo a </a:t>
            </a:r>
            <a:r>
              <a:rPr lang="pt-BR" sz="1200" b="1" dirty="0">
                <a:solidFill>
                  <a:srgbClr val="434343"/>
                </a:solidFill>
                <a:latin typeface="Open Sans" panose="020B0604020202020204"/>
              </a:rPr>
              <a:t>metade </a:t>
            </a: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dos clientes </a:t>
            </a:r>
            <a:r>
              <a:rPr lang="pt-BR" sz="1200" b="1" dirty="0">
                <a:solidFill>
                  <a:srgbClr val="434343"/>
                </a:solidFill>
                <a:latin typeface="Open Sans" panose="020B0604020202020204"/>
              </a:rPr>
              <a:t>abaixo de 37 anos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A maior parte deles está concentrada na </a:t>
            </a:r>
            <a:r>
              <a:rPr lang="pt-BR" sz="1200" b="1" dirty="0">
                <a:solidFill>
                  <a:srgbClr val="434343"/>
                </a:solidFill>
                <a:latin typeface="Open Sans" panose="020B0604020202020204"/>
              </a:rPr>
              <a:t>região Sudeste </a:t>
            </a: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sendo que </a:t>
            </a:r>
            <a:r>
              <a:rPr lang="pt-BR" sz="1200" b="1" dirty="0">
                <a:solidFill>
                  <a:srgbClr val="434343"/>
                </a:solidFill>
                <a:latin typeface="Open Sans" panose="020B0604020202020204"/>
              </a:rPr>
              <a:t>SP</a:t>
            </a: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 </a:t>
            </a:r>
            <a:r>
              <a:rPr lang="pt-BR" sz="1200" b="1" dirty="0">
                <a:solidFill>
                  <a:srgbClr val="434343"/>
                </a:solidFill>
                <a:latin typeface="Open Sans" panose="020B0604020202020204"/>
              </a:rPr>
              <a:t>(9%) </a:t>
            </a: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é o estado mas representativo seguido de </a:t>
            </a:r>
            <a:r>
              <a:rPr lang="pt-BR" sz="1200" b="1" dirty="0">
                <a:solidFill>
                  <a:srgbClr val="434343"/>
                </a:solidFill>
                <a:latin typeface="Open Sans" panose="020B0604020202020204"/>
              </a:rPr>
              <a:t>MG (7%)</a:t>
            </a: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 e </a:t>
            </a:r>
            <a:r>
              <a:rPr lang="pt-BR" sz="1200" b="1" dirty="0">
                <a:solidFill>
                  <a:srgbClr val="434343"/>
                </a:solidFill>
                <a:latin typeface="Open Sans" panose="020B0604020202020204"/>
              </a:rPr>
              <a:t>RJ (7%)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São pessoas que moram em </a:t>
            </a:r>
            <a:r>
              <a:rPr lang="pt-BR" sz="1200" b="1" dirty="0">
                <a:solidFill>
                  <a:srgbClr val="434343"/>
                </a:solidFill>
                <a:latin typeface="Open Sans" panose="020B0604020202020204"/>
              </a:rPr>
              <a:t>regiões urbanas </a:t>
            </a: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de cidades do interior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Grande parte </a:t>
            </a:r>
            <a:r>
              <a:rPr lang="pt-BR" sz="1200" b="1" dirty="0">
                <a:solidFill>
                  <a:srgbClr val="434343"/>
                </a:solidFill>
                <a:latin typeface="Open Sans" panose="020B0604020202020204"/>
              </a:rPr>
              <a:t>não possui plano de saúde </a:t>
            </a: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e </a:t>
            </a:r>
            <a:r>
              <a:rPr lang="pt-BR" sz="1200" b="1" dirty="0">
                <a:solidFill>
                  <a:srgbClr val="434343"/>
                </a:solidFill>
                <a:latin typeface="Open Sans" panose="020B0604020202020204"/>
              </a:rPr>
              <a:t>trabalharam nos últimos 12 meses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Maior parte das residências dos entrevistados é composta por </a:t>
            </a:r>
            <a:r>
              <a:rPr lang="pt-BR" sz="1200" b="1" dirty="0">
                <a:solidFill>
                  <a:srgbClr val="434343"/>
                </a:solidFill>
                <a:latin typeface="Open Sans" panose="020B0604020202020204"/>
              </a:rPr>
              <a:t>mais de um adulto (81%)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São pessoas que tem despesas mesmo sem rendimento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A maior parte dos entrevistados é de </a:t>
            </a:r>
            <a:r>
              <a:rPr lang="pt-BR" sz="1200" b="1" dirty="0">
                <a:solidFill>
                  <a:srgbClr val="434343"/>
                </a:solidFill>
                <a:latin typeface="Open Sans" panose="020B0604020202020204"/>
              </a:rPr>
              <a:t>classe média </a:t>
            </a: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(</a:t>
            </a:r>
            <a:r>
              <a:rPr lang="pt-BR" sz="1200" dirty="0" err="1">
                <a:solidFill>
                  <a:srgbClr val="434343"/>
                </a:solidFill>
                <a:latin typeface="Open Sans" panose="020B0604020202020204"/>
              </a:rPr>
              <a:t>Renda_total</a:t>
            </a: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, que é a renda familiar, entre R$2.674 e R$9.897) – </a:t>
            </a:r>
            <a:r>
              <a:rPr lang="pt-BR" sz="1050" dirty="0">
                <a:solidFill>
                  <a:srgbClr val="434343"/>
                </a:solidFill>
                <a:latin typeface="Open Sans" panose="020B0604020202020204"/>
              </a:rPr>
              <a:t>Fonte: http://g1.globo.com/economia/seu-dinheiro/noticia/2013/08/veja-diferencas-entre-conceitos-que-definem-classes-sociais-no-brasil.html</a:t>
            </a:r>
            <a:endParaRPr lang="pt-BR" sz="1200" dirty="0">
              <a:solidFill>
                <a:srgbClr val="434343"/>
              </a:solidFill>
              <a:latin typeface="Open Sans" panose="020B0604020202020204"/>
            </a:endParaRPr>
          </a:p>
        </p:txBody>
      </p:sp>
      <p:sp>
        <p:nvSpPr>
          <p:cNvPr id="43" name="Botão de Ação: Obter Informações 42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F817917B-CC29-48D2-8E16-7FB229BCEDDA}"/>
              </a:ext>
            </a:extLst>
          </p:cNvPr>
          <p:cNvSpPr/>
          <p:nvPr/>
        </p:nvSpPr>
        <p:spPr>
          <a:xfrm>
            <a:off x="2966305" y="4646228"/>
            <a:ext cx="324000" cy="324000"/>
          </a:xfrm>
          <a:prstGeom prst="actionButtonInformation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4" name="Retângulo 43">
            <a:extLst>
              <a:ext uri="{FF2B5EF4-FFF2-40B4-BE49-F238E27FC236}">
                <a16:creationId xmlns:a16="http://schemas.microsoft.com/office/drawing/2014/main" id="{68C79F36-2F6D-4FB9-A8F2-10D1AE21DEEE}"/>
              </a:ext>
            </a:extLst>
          </p:cNvPr>
          <p:cNvSpPr/>
          <p:nvPr/>
        </p:nvSpPr>
        <p:spPr>
          <a:xfrm>
            <a:off x="3316941" y="4667362"/>
            <a:ext cx="352589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srgbClr val="6ADBD9"/>
                </a:solidFill>
                <a:latin typeface="Open Sans" panose="020B0604020202020204"/>
              </a:rPr>
              <a:t>Detalhes das análises</a:t>
            </a:r>
          </a:p>
        </p:txBody>
      </p:sp>
      <p:sp>
        <p:nvSpPr>
          <p:cNvPr id="18" name="Google Shape;115;p18">
            <a:extLst>
              <a:ext uri="{FF2B5EF4-FFF2-40B4-BE49-F238E27FC236}">
                <a16:creationId xmlns:a16="http://schemas.microsoft.com/office/drawing/2014/main" id="{C96C00F6-9E1A-453F-BCEF-962D79CE88CC}"/>
              </a:ext>
            </a:extLst>
          </p:cNvPr>
          <p:cNvSpPr txBox="1"/>
          <p:nvPr/>
        </p:nvSpPr>
        <p:spPr>
          <a:xfrm>
            <a:off x="207272" y="2088245"/>
            <a:ext cx="2147322" cy="3976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da-DK" sz="1200" b="1" dirty="0">
                <a:solidFill>
                  <a:srgbClr val="434343"/>
                </a:solidFill>
                <a:latin typeface="Open Sans"/>
                <a:ea typeface="Open Sans"/>
                <a:cs typeface="Open Sans"/>
              </a:rPr>
              <a:t>Variáveis do Entrevistado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UF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Estrato_POF</a:t>
            </a: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Idade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Sexo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Cor_raca</a:t>
            </a: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Tem_plano_saude</a:t>
            </a: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Trabalhou_ult_12m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Gastos_sem_renda</a:t>
            </a: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Renda_total</a:t>
            </a: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Composicao</a:t>
            </a: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PC_rend_disp</a:t>
            </a: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Pc_renda_nao_monet</a:t>
            </a: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Pc_deducao</a:t>
            </a: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4B12781E-EE73-4541-B904-CB6293BC7A50}"/>
              </a:ext>
            </a:extLst>
          </p:cNvPr>
          <p:cNvGrpSpPr/>
          <p:nvPr/>
        </p:nvGrpSpPr>
        <p:grpSpPr>
          <a:xfrm>
            <a:off x="895580" y="1368245"/>
            <a:ext cx="720000" cy="720000"/>
            <a:chOff x="2800803" y="1696305"/>
            <a:chExt cx="720000" cy="720000"/>
          </a:xfrm>
        </p:grpSpPr>
        <p:sp>
          <p:nvSpPr>
            <p:cNvPr id="22" name="Elipse 21">
              <a:extLst>
                <a:ext uri="{FF2B5EF4-FFF2-40B4-BE49-F238E27FC236}">
                  <a16:creationId xmlns:a16="http://schemas.microsoft.com/office/drawing/2014/main" id="{939308BE-C8CD-4C48-816F-9749D596CFA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00803" y="1696305"/>
              <a:ext cx="720000" cy="720000"/>
            </a:xfrm>
            <a:prstGeom prst="ellipse">
              <a:avLst/>
            </a:prstGeom>
            <a:solidFill>
              <a:srgbClr val="6ADB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23" name="Imagem 22">
              <a:extLst>
                <a:ext uri="{FF2B5EF4-FFF2-40B4-BE49-F238E27FC236}">
                  <a16:creationId xmlns:a16="http://schemas.microsoft.com/office/drawing/2014/main" id="{CA4CE8F6-E5CC-46EB-89DB-45EEEE69FEA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72803" y="1768305"/>
              <a:ext cx="576000" cy="576000"/>
            </a:xfrm>
            <a:prstGeom prst="rect">
              <a:avLst/>
            </a:prstGeom>
          </p:spPr>
        </p:pic>
      </p:grpSp>
      <p:pic>
        <p:nvPicPr>
          <p:cNvPr id="2050" name="Picture 2" descr="Qual a diferença entre aluno e estudante? | VG Ensino">
            <a:extLst>
              <a:ext uri="{FF2B5EF4-FFF2-40B4-BE49-F238E27FC236}">
                <a16:creationId xmlns:a16="http://schemas.microsoft.com/office/drawing/2014/main" id="{A9B4DCA7-D1E6-4EF6-8EEB-6F18B0B981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26" r="3808"/>
          <a:stretch/>
        </p:blipFill>
        <p:spPr bwMode="auto">
          <a:xfrm>
            <a:off x="10141261" y="1548675"/>
            <a:ext cx="2050739" cy="238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37829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Agrupar 23">
            <a:extLst>
              <a:ext uri="{FF2B5EF4-FFF2-40B4-BE49-F238E27FC236}">
                <a16:creationId xmlns:a16="http://schemas.microsoft.com/office/drawing/2014/main" id="{23C95F43-7E93-47AD-8F5F-17178F9FE286}"/>
              </a:ext>
            </a:extLst>
          </p:cNvPr>
          <p:cNvGrpSpPr/>
          <p:nvPr/>
        </p:nvGrpSpPr>
        <p:grpSpPr>
          <a:xfrm>
            <a:off x="895580" y="1368245"/>
            <a:ext cx="720000" cy="720000"/>
            <a:chOff x="4582582" y="1696305"/>
            <a:chExt cx="720000" cy="720000"/>
          </a:xfrm>
        </p:grpSpPr>
        <p:sp>
          <p:nvSpPr>
            <p:cNvPr id="25" name="Elipse 24">
              <a:extLst>
                <a:ext uri="{FF2B5EF4-FFF2-40B4-BE49-F238E27FC236}">
                  <a16:creationId xmlns:a16="http://schemas.microsoft.com/office/drawing/2014/main" id="{33CC4236-94C9-451F-830C-C3334800BCE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82582" y="1696305"/>
              <a:ext cx="720000" cy="720000"/>
            </a:xfrm>
            <a:prstGeom prst="ellipse">
              <a:avLst/>
            </a:prstGeom>
            <a:solidFill>
              <a:srgbClr val="6ADB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26" name="Imagem 25">
              <a:extLst>
                <a:ext uri="{FF2B5EF4-FFF2-40B4-BE49-F238E27FC236}">
                  <a16:creationId xmlns:a16="http://schemas.microsoft.com/office/drawing/2014/main" id="{C5105044-E66F-4E83-957F-BF5D45844C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4582" y="1768305"/>
              <a:ext cx="576000" cy="576000"/>
            </a:xfrm>
            <a:prstGeom prst="rect">
              <a:avLst/>
            </a:prstGeom>
          </p:spPr>
        </p:pic>
      </p:grpSp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61900" y="379620"/>
            <a:ext cx="370184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FB8526-A7DF-44F1-A0A0-E2C9088E1528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9556625" y="4736492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Espaço Reservado para Data 5">
            <a:extLst>
              <a:ext uri="{FF2B5EF4-FFF2-40B4-BE49-F238E27FC236}">
                <a16:creationId xmlns:a16="http://schemas.microsoft.com/office/drawing/2014/main" id="{CFD695E7-181C-46B2-911D-897ECEF89B0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@2021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16" name="Imagem 1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03DF5893-B45C-4239-B00F-9807B0C9ADC7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4.v.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Raio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-X da base</a:t>
            </a: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 EXPLORATÓRIA | </a:t>
            </a:r>
            <a:r>
              <a:rPr lang="en-US" sz="11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UNIVARIADA</a:t>
            </a: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1BB4EE51-DE00-453E-9695-401F0F716ACA}"/>
              </a:ext>
            </a:extLst>
          </p:cNvPr>
          <p:cNvCxnSpPr>
            <a:cxnSpLocks/>
          </p:cNvCxnSpPr>
          <p:nvPr/>
        </p:nvCxnSpPr>
        <p:spPr>
          <a:xfrm>
            <a:off x="2452254" y="1524004"/>
            <a:ext cx="0" cy="3475728"/>
          </a:xfrm>
          <a:prstGeom prst="line">
            <a:avLst/>
          </a:prstGeom>
          <a:ln>
            <a:solidFill>
              <a:srgbClr val="6ADB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tângulo 31">
            <a:extLst>
              <a:ext uri="{FF2B5EF4-FFF2-40B4-BE49-F238E27FC236}">
                <a16:creationId xmlns:a16="http://schemas.microsoft.com/office/drawing/2014/main" id="{283EE7C1-7DAD-4683-8C9E-880DF6A12DE3}"/>
              </a:ext>
            </a:extLst>
          </p:cNvPr>
          <p:cNvSpPr/>
          <p:nvPr/>
        </p:nvSpPr>
        <p:spPr>
          <a:xfrm>
            <a:off x="2922764" y="1549385"/>
            <a:ext cx="9269236" cy="1386172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dirty="0">
              <a:latin typeface="Open Sans" panose="020B0604020202020204"/>
            </a:endParaRP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FF743BB4-87B9-4616-9FA5-AB6B13C5F0FD}"/>
              </a:ext>
            </a:extLst>
          </p:cNvPr>
          <p:cNvSpPr txBox="1"/>
          <p:nvPr/>
        </p:nvSpPr>
        <p:spPr>
          <a:xfrm>
            <a:off x="2930794" y="1596110"/>
            <a:ext cx="6675688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400" b="1" dirty="0">
                <a:solidFill>
                  <a:srgbClr val="434343"/>
                </a:solidFill>
                <a:latin typeface="Open Sans" panose="020B0604020202020204"/>
              </a:rPr>
              <a:t>Variáveis Bancárias</a:t>
            </a:r>
          </a:p>
          <a:p>
            <a:endParaRPr lang="pt-BR" sz="1400" b="1" dirty="0">
              <a:solidFill>
                <a:srgbClr val="434343"/>
              </a:solidFill>
              <a:latin typeface="Open Sans" panose="020B0604020202020204"/>
            </a:endParaRPr>
          </a:p>
          <a:p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Todas as informações bancárias possuem </a:t>
            </a:r>
            <a:r>
              <a:rPr lang="pt-BR" sz="1200" b="1" dirty="0">
                <a:solidFill>
                  <a:srgbClr val="434343"/>
                </a:solidFill>
                <a:latin typeface="Open Sans" panose="020B0604020202020204"/>
              </a:rPr>
              <a:t>distribuições assimétricas acentuadas à direita, </a:t>
            </a: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com a presença de </a:t>
            </a:r>
            <a:r>
              <a:rPr lang="pt-BR" sz="1200" b="1" dirty="0">
                <a:solidFill>
                  <a:srgbClr val="434343"/>
                </a:solidFill>
                <a:latin typeface="Open Sans" panose="020B0604020202020204"/>
              </a:rPr>
              <a:t>outliers superiores. </a:t>
            </a:r>
          </a:p>
          <a:p>
            <a:r>
              <a:rPr lang="pt-BR" sz="1100" dirty="0">
                <a:solidFill>
                  <a:srgbClr val="434343"/>
                </a:solidFill>
                <a:latin typeface="Open Sans" panose="020B0604020202020204"/>
              </a:rPr>
              <a:t>75% dos entrevistados possuem 1 cartão de crédito, 50% possuem 1 conta corrente e 75% possuem uma conta poupança</a:t>
            </a:r>
          </a:p>
        </p:txBody>
      </p:sp>
      <p:sp>
        <p:nvSpPr>
          <p:cNvPr id="43" name="Botão de Ação: Obter Informações 42">
            <a:hlinkClick r:id="rId5" action="ppaction://hlinksldjump" highlightClick="1"/>
            <a:extLst>
              <a:ext uri="{FF2B5EF4-FFF2-40B4-BE49-F238E27FC236}">
                <a16:creationId xmlns:a16="http://schemas.microsoft.com/office/drawing/2014/main" id="{F817917B-CC29-48D2-8E16-7FB229BCEDDA}"/>
              </a:ext>
            </a:extLst>
          </p:cNvPr>
          <p:cNvSpPr/>
          <p:nvPr/>
        </p:nvSpPr>
        <p:spPr>
          <a:xfrm>
            <a:off x="2966305" y="4646228"/>
            <a:ext cx="324000" cy="324000"/>
          </a:xfrm>
          <a:prstGeom prst="actionButtonInformation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4" name="Retângulo 43">
            <a:extLst>
              <a:ext uri="{FF2B5EF4-FFF2-40B4-BE49-F238E27FC236}">
                <a16:creationId xmlns:a16="http://schemas.microsoft.com/office/drawing/2014/main" id="{68C79F36-2F6D-4FB9-A8F2-10D1AE21DEEE}"/>
              </a:ext>
            </a:extLst>
          </p:cNvPr>
          <p:cNvSpPr/>
          <p:nvPr/>
        </p:nvSpPr>
        <p:spPr>
          <a:xfrm>
            <a:off x="3316941" y="4667362"/>
            <a:ext cx="352589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srgbClr val="6ADBD9"/>
                </a:solidFill>
                <a:latin typeface="Open Sans" panose="020B0604020202020204"/>
              </a:rPr>
              <a:t>Detalhes das análises</a:t>
            </a:r>
          </a:p>
        </p:txBody>
      </p:sp>
      <p:sp>
        <p:nvSpPr>
          <p:cNvPr id="18" name="Google Shape;115;p18">
            <a:extLst>
              <a:ext uri="{FF2B5EF4-FFF2-40B4-BE49-F238E27FC236}">
                <a16:creationId xmlns:a16="http://schemas.microsoft.com/office/drawing/2014/main" id="{C96C00F6-9E1A-453F-BCEF-962D79CE88CC}"/>
              </a:ext>
            </a:extLst>
          </p:cNvPr>
          <p:cNvSpPr txBox="1"/>
          <p:nvPr/>
        </p:nvSpPr>
        <p:spPr>
          <a:xfrm>
            <a:off x="207272" y="2088245"/>
            <a:ext cx="2147322" cy="3976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pt-BR" sz="1200" b="1" dirty="0">
                <a:solidFill>
                  <a:srgbClr val="434343"/>
                </a:solidFill>
                <a:latin typeface="Open Sans"/>
                <a:ea typeface="Open Sans"/>
                <a:cs typeface="Open Sans"/>
              </a:rPr>
              <a:t>Variáveis Bancárias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pt-BR" sz="1200" b="1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Qtd_cartaocred</a:t>
            </a: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Qtd_contacorr</a:t>
            </a: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Qtd_contapoup</a:t>
            </a: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lvl="0"/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050" name="Picture 2" descr="Origem dos bancos - Surgimento das cédulas e dos empréstimos">
            <a:extLst>
              <a:ext uri="{FF2B5EF4-FFF2-40B4-BE49-F238E27FC236}">
                <a16:creationId xmlns:a16="http://schemas.microsoft.com/office/drawing/2014/main" id="{D9D82C94-7E6E-420A-AAE8-BF8306FE46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4143" y="1542357"/>
            <a:ext cx="2487857" cy="139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98027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Agrupar 20">
            <a:extLst>
              <a:ext uri="{FF2B5EF4-FFF2-40B4-BE49-F238E27FC236}">
                <a16:creationId xmlns:a16="http://schemas.microsoft.com/office/drawing/2014/main" id="{052D1671-F734-4DF4-83BD-89D79DB0B53D}"/>
              </a:ext>
            </a:extLst>
          </p:cNvPr>
          <p:cNvGrpSpPr/>
          <p:nvPr/>
        </p:nvGrpSpPr>
        <p:grpSpPr>
          <a:xfrm>
            <a:off x="895580" y="1368245"/>
            <a:ext cx="720000" cy="720000"/>
            <a:chOff x="7879707" y="1795744"/>
            <a:chExt cx="720000" cy="720000"/>
          </a:xfrm>
        </p:grpSpPr>
        <p:sp>
          <p:nvSpPr>
            <p:cNvPr id="24" name="Elipse 23">
              <a:extLst>
                <a:ext uri="{FF2B5EF4-FFF2-40B4-BE49-F238E27FC236}">
                  <a16:creationId xmlns:a16="http://schemas.microsoft.com/office/drawing/2014/main" id="{EB25AFC4-80E4-4CE7-B2CF-785C165A5A9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879707" y="1795744"/>
              <a:ext cx="720000" cy="720000"/>
            </a:xfrm>
            <a:prstGeom prst="ellipse">
              <a:avLst/>
            </a:prstGeom>
            <a:solidFill>
              <a:srgbClr val="6ADB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25" name="Imagem 24">
              <a:extLst>
                <a:ext uri="{FF2B5EF4-FFF2-40B4-BE49-F238E27FC236}">
                  <a16:creationId xmlns:a16="http://schemas.microsoft.com/office/drawing/2014/main" id="{8D8CD5D1-8155-471C-9EB7-FA4389EC3D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51707" y="1867744"/>
              <a:ext cx="576000" cy="576000"/>
            </a:xfrm>
            <a:prstGeom prst="rect">
              <a:avLst/>
            </a:prstGeom>
          </p:spPr>
        </p:pic>
      </p:grpSp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61900" y="379620"/>
            <a:ext cx="370184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FB8526-A7DF-44F1-A0A0-E2C9088E1528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9556625" y="4736492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Espaço Reservado para Data 5">
            <a:extLst>
              <a:ext uri="{FF2B5EF4-FFF2-40B4-BE49-F238E27FC236}">
                <a16:creationId xmlns:a16="http://schemas.microsoft.com/office/drawing/2014/main" id="{CFD695E7-181C-46B2-911D-897ECEF89B0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@2021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16" name="Imagem 1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03DF5893-B45C-4239-B00F-9807B0C9ADC7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4.v.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Raio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-X da base</a:t>
            </a: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 EXPLORATÓRIA | </a:t>
            </a:r>
            <a:r>
              <a:rPr lang="en-US" sz="11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UNIVARIADA</a:t>
            </a: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1BB4EE51-DE00-453E-9695-401F0F716ACA}"/>
              </a:ext>
            </a:extLst>
          </p:cNvPr>
          <p:cNvCxnSpPr>
            <a:cxnSpLocks/>
          </p:cNvCxnSpPr>
          <p:nvPr/>
        </p:nvCxnSpPr>
        <p:spPr>
          <a:xfrm>
            <a:off x="2452254" y="1524004"/>
            <a:ext cx="0" cy="3475728"/>
          </a:xfrm>
          <a:prstGeom prst="line">
            <a:avLst/>
          </a:prstGeom>
          <a:ln>
            <a:solidFill>
              <a:srgbClr val="6ADB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tângulo 31">
            <a:extLst>
              <a:ext uri="{FF2B5EF4-FFF2-40B4-BE49-F238E27FC236}">
                <a16:creationId xmlns:a16="http://schemas.microsoft.com/office/drawing/2014/main" id="{283EE7C1-7DAD-4683-8C9E-880DF6A12DE3}"/>
              </a:ext>
            </a:extLst>
          </p:cNvPr>
          <p:cNvSpPr/>
          <p:nvPr/>
        </p:nvSpPr>
        <p:spPr>
          <a:xfrm>
            <a:off x="2922764" y="1549385"/>
            <a:ext cx="9269236" cy="1386172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dirty="0">
              <a:latin typeface="Open Sans" panose="020B0604020202020204"/>
            </a:endParaRP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FF743BB4-87B9-4616-9FA5-AB6B13C5F0FD}"/>
              </a:ext>
            </a:extLst>
          </p:cNvPr>
          <p:cNvSpPr txBox="1"/>
          <p:nvPr/>
        </p:nvSpPr>
        <p:spPr>
          <a:xfrm>
            <a:off x="2930794" y="1596110"/>
            <a:ext cx="667568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400" b="1" dirty="0">
                <a:solidFill>
                  <a:srgbClr val="434343"/>
                </a:solidFill>
                <a:latin typeface="Open Sans" panose="020B0604020202020204"/>
              </a:rPr>
              <a:t>Variáveis Escolares</a:t>
            </a:r>
          </a:p>
          <a:p>
            <a:endParaRPr lang="pt-BR" sz="1400" b="1" dirty="0">
              <a:solidFill>
                <a:srgbClr val="434343"/>
              </a:solidFill>
              <a:latin typeface="Open Sans" panose="020B0604020202020204"/>
            </a:endParaRPr>
          </a:p>
          <a:p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Cerca de </a:t>
            </a:r>
            <a:r>
              <a:rPr lang="pt-BR" sz="1200" b="1" dirty="0">
                <a:solidFill>
                  <a:srgbClr val="434343"/>
                </a:solidFill>
                <a:latin typeface="Open Sans" panose="020B0604020202020204"/>
              </a:rPr>
              <a:t>metade dos entrevistados possuem 12 anos de estudo </a:t>
            </a: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o que é condizente com a informação de instrução onde a maioria da base possui </a:t>
            </a:r>
            <a:r>
              <a:rPr lang="pt-BR" sz="1200" b="1" dirty="0">
                <a:solidFill>
                  <a:srgbClr val="434343"/>
                </a:solidFill>
                <a:latin typeface="Open Sans" panose="020B0604020202020204"/>
              </a:rPr>
              <a:t>ensino médio completo (87%) </a:t>
            </a:r>
            <a:endParaRPr lang="pt-BR" sz="1100" b="1" dirty="0">
              <a:solidFill>
                <a:srgbClr val="434343"/>
              </a:solidFill>
              <a:latin typeface="Open Sans" panose="020B0604020202020204"/>
            </a:endParaRPr>
          </a:p>
        </p:txBody>
      </p:sp>
      <p:sp>
        <p:nvSpPr>
          <p:cNvPr id="43" name="Botão de Ação: Obter Informações 42">
            <a:hlinkClick r:id="rId5" action="ppaction://hlinksldjump" highlightClick="1"/>
            <a:extLst>
              <a:ext uri="{FF2B5EF4-FFF2-40B4-BE49-F238E27FC236}">
                <a16:creationId xmlns:a16="http://schemas.microsoft.com/office/drawing/2014/main" id="{F817917B-CC29-48D2-8E16-7FB229BCEDDA}"/>
              </a:ext>
            </a:extLst>
          </p:cNvPr>
          <p:cNvSpPr/>
          <p:nvPr/>
        </p:nvSpPr>
        <p:spPr>
          <a:xfrm>
            <a:off x="2966305" y="4646228"/>
            <a:ext cx="324000" cy="324000"/>
          </a:xfrm>
          <a:prstGeom prst="actionButtonInformation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4" name="Retângulo 43">
            <a:extLst>
              <a:ext uri="{FF2B5EF4-FFF2-40B4-BE49-F238E27FC236}">
                <a16:creationId xmlns:a16="http://schemas.microsoft.com/office/drawing/2014/main" id="{68C79F36-2F6D-4FB9-A8F2-10D1AE21DEEE}"/>
              </a:ext>
            </a:extLst>
          </p:cNvPr>
          <p:cNvSpPr/>
          <p:nvPr/>
        </p:nvSpPr>
        <p:spPr>
          <a:xfrm>
            <a:off x="3316941" y="4667362"/>
            <a:ext cx="352589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srgbClr val="6ADBD9"/>
                </a:solidFill>
                <a:latin typeface="Open Sans" panose="020B0604020202020204"/>
              </a:rPr>
              <a:t>Detalhes das análises</a:t>
            </a:r>
          </a:p>
        </p:txBody>
      </p:sp>
      <p:sp>
        <p:nvSpPr>
          <p:cNvPr id="26" name="Google Shape;115;p18">
            <a:extLst>
              <a:ext uri="{FF2B5EF4-FFF2-40B4-BE49-F238E27FC236}">
                <a16:creationId xmlns:a16="http://schemas.microsoft.com/office/drawing/2014/main" id="{73AC26E7-64B7-4F5F-8A18-F63079481888}"/>
              </a:ext>
            </a:extLst>
          </p:cNvPr>
          <p:cNvSpPr txBox="1"/>
          <p:nvPr/>
        </p:nvSpPr>
        <p:spPr>
          <a:xfrm>
            <a:off x="207272" y="2088245"/>
            <a:ext cx="1695799" cy="31018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da-DK" sz="1200" b="1" dirty="0">
                <a:solidFill>
                  <a:srgbClr val="434343"/>
                </a:solidFill>
                <a:latin typeface="Open Sans"/>
                <a:ea typeface="Open Sans"/>
                <a:cs typeface="Open Sans"/>
              </a:rPr>
              <a:t>Variáveis Escolares</a:t>
            </a:r>
            <a:endParaRPr lang="pt-BR" sz="1200" b="1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pt-BR" sz="1200" b="1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Anos_estudo</a:t>
            </a: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Instrucao</a:t>
            </a: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030" name="Picture 6" descr="Semana da Educação debate como a inclusão pode transformar a sociedade  brasileira – Jornal da USP">
            <a:extLst>
              <a:ext uri="{FF2B5EF4-FFF2-40B4-BE49-F238E27FC236}">
                <a16:creationId xmlns:a16="http://schemas.microsoft.com/office/drawing/2014/main" id="{F217A932-906B-499E-A7E7-0EA11AB3AE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4309" y="1551720"/>
            <a:ext cx="2640000" cy="13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13030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15;p18">
            <a:extLst>
              <a:ext uri="{FF2B5EF4-FFF2-40B4-BE49-F238E27FC236}">
                <a16:creationId xmlns:a16="http://schemas.microsoft.com/office/drawing/2014/main" id="{4A11BA8B-ED0A-496B-9416-AB56320E22CB}"/>
              </a:ext>
            </a:extLst>
          </p:cNvPr>
          <p:cNvSpPr txBox="1"/>
          <p:nvPr/>
        </p:nvSpPr>
        <p:spPr>
          <a:xfrm>
            <a:off x="299117" y="3618973"/>
            <a:ext cx="2020232" cy="14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da-DK" sz="1200" b="1" dirty="0">
                <a:solidFill>
                  <a:srgbClr val="434343"/>
                </a:solidFill>
                <a:latin typeface="Open Sans"/>
                <a:ea typeface="Open Sans"/>
                <a:cs typeface="Open Sans"/>
              </a:rPr>
              <a:t>Variável Resposta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lvl="0"/>
            <a:r>
              <a:rPr lang="pt-BR" sz="12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Freq_Graduacao</a:t>
            </a: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lvl="0"/>
            <a:r>
              <a:rPr lang="pt-BR" sz="12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1 = Sim</a:t>
            </a:r>
          </a:p>
          <a:p>
            <a:pPr lvl="0"/>
            <a:r>
              <a:rPr lang="pt-BR" sz="12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0 = Não</a:t>
            </a:r>
            <a:endParaRPr lang="pt-BR" sz="1200" dirty="0">
              <a:solidFill>
                <a:schemeClr val="dk1"/>
              </a:solidFill>
              <a:latin typeface="Open Sans" panose="020B0604020202020204"/>
            </a:endParaRPr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CE49737E-560D-4F82-8A7B-599CAB0FC8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486" y="2233431"/>
            <a:ext cx="1065600" cy="1065600"/>
          </a:xfrm>
          <a:prstGeom prst="ellipse">
            <a:avLst/>
          </a:prstGeom>
        </p:spPr>
      </p:pic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23374" y="379620"/>
            <a:ext cx="407503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37</a:t>
            </a:fld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9515060" y="4625654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Espaço Reservado para Data 5">
            <a:extLst>
              <a:ext uri="{FF2B5EF4-FFF2-40B4-BE49-F238E27FC236}">
                <a16:creationId xmlns:a16="http://schemas.microsoft.com/office/drawing/2014/main" id="{C12A3D3C-1B8D-43C2-9967-93C9AA30D0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@2021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4099F761-597C-4CB9-8554-D45C023DFE2F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4.v.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Raio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-X da base</a:t>
            </a: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 EXPLORATÓRIA | </a:t>
            </a:r>
            <a:r>
              <a:rPr lang="en-US" sz="11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UNIVARIADA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C90FFE8E-C58F-4ECD-9C25-F4E332BD0138}"/>
              </a:ext>
            </a:extLst>
          </p:cNvPr>
          <p:cNvSpPr/>
          <p:nvPr/>
        </p:nvSpPr>
        <p:spPr>
          <a:xfrm>
            <a:off x="-8967" y="1118712"/>
            <a:ext cx="9961332" cy="458496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Open Sans" panose="020B0604020202020204"/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46BFBDE8-409D-4B21-AF90-F14333021A29}"/>
              </a:ext>
            </a:extLst>
          </p:cNvPr>
          <p:cNvSpPr txBox="1"/>
          <p:nvPr/>
        </p:nvSpPr>
        <p:spPr>
          <a:xfrm>
            <a:off x="360000" y="1194072"/>
            <a:ext cx="720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Dos 27.543 entrevistados da base, 11% frequentam um curso de ensino superior </a:t>
            </a:r>
          </a:p>
        </p:txBody>
      </p: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8329A1FC-708D-4EB9-A140-D2C2BB9CD42B}"/>
              </a:ext>
            </a:extLst>
          </p:cNvPr>
          <p:cNvCxnSpPr>
            <a:cxnSpLocks/>
          </p:cNvCxnSpPr>
          <p:nvPr/>
        </p:nvCxnSpPr>
        <p:spPr>
          <a:xfrm>
            <a:off x="2452254" y="2036632"/>
            <a:ext cx="0" cy="3475728"/>
          </a:xfrm>
          <a:prstGeom prst="line">
            <a:avLst/>
          </a:prstGeom>
          <a:ln>
            <a:solidFill>
              <a:srgbClr val="6ADB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Objeto 1">
            <a:extLst>
              <a:ext uri="{FF2B5EF4-FFF2-40B4-BE49-F238E27FC236}">
                <a16:creationId xmlns:a16="http://schemas.microsoft.com/office/drawing/2014/main" id="{1E7179B2-11CD-40CF-B5BB-C38DF844161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00403002"/>
              </p:ext>
            </p:extLst>
          </p:nvPr>
        </p:nvGraphicFramePr>
        <p:xfrm>
          <a:off x="2169148" y="2036632"/>
          <a:ext cx="6119813" cy="3240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4" imgW="6118950" imgH="3238409" progId="Excel.Sheet.12">
                  <p:link updateAutomatic="1"/>
                </p:oleObj>
              </mc:Choice>
              <mc:Fallback>
                <p:oleObj name="Worksheet" r:id="rId4" imgW="6118950" imgH="3238409" progId="Excel.Sheet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69148" y="2036632"/>
                        <a:ext cx="6119813" cy="3240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tângulo 2">
            <a:extLst>
              <a:ext uri="{FF2B5EF4-FFF2-40B4-BE49-F238E27FC236}">
                <a16:creationId xmlns:a16="http://schemas.microsoft.com/office/drawing/2014/main" id="{34A6BBA8-21F4-432E-8D7D-17B0C891EFC7}"/>
              </a:ext>
            </a:extLst>
          </p:cNvPr>
          <p:cNvSpPr/>
          <p:nvPr/>
        </p:nvSpPr>
        <p:spPr>
          <a:xfrm>
            <a:off x="7389774" y="3241176"/>
            <a:ext cx="352589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O percentual real na base de dados é de 4% mas após os filtros de elegibilidade o percentual foi para 11%.</a:t>
            </a:r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2BF2F7F1-BCE3-4BBF-8E4E-BE9332554719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27781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6296F500-72AF-4F9B-BB22-FCBCD1B417D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11" r="2098"/>
          <a:stretch/>
        </p:blipFill>
        <p:spPr>
          <a:xfrm>
            <a:off x="10267" y="1577095"/>
            <a:ext cx="5336027" cy="3240000"/>
          </a:xfrm>
          <a:prstGeom prst="rect">
            <a:avLst/>
          </a:prstGeom>
        </p:spPr>
      </p:pic>
      <p:sp>
        <p:nvSpPr>
          <p:cNvPr id="19" name="Retângulo 18">
            <a:extLst>
              <a:ext uri="{FF2B5EF4-FFF2-40B4-BE49-F238E27FC236}">
                <a16:creationId xmlns:a16="http://schemas.microsoft.com/office/drawing/2014/main" id="{E9B7DB0E-0ED4-4B8A-B017-263C1208B851}"/>
              </a:ext>
            </a:extLst>
          </p:cNvPr>
          <p:cNvSpPr/>
          <p:nvPr/>
        </p:nvSpPr>
        <p:spPr>
          <a:xfrm>
            <a:off x="2936209" y="1577095"/>
            <a:ext cx="6941127" cy="3240000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dirty="0">
              <a:latin typeface="Open Sans" panose="020B0604020202020204"/>
            </a:endParaRPr>
          </a:p>
        </p:txBody>
      </p:sp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61900" y="379620"/>
            <a:ext cx="370184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FB8526-A7DF-44F1-A0A0-E2C9088E1528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9556625" y="4736492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Espaço Reservado para Data 5">
            <a:extLst>
              <a:ext uri="{FF2B5EF4-FFF2-40B4-BE49-F238E27FC236}">
                <a16:creationId xmlns:a16="http://schemas.microsoft.com/office/drawing/2014/main" id="{CFD695E7-181C-46B2-911D-897ECEF89B0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@2021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16" name="Imagem 1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03DF5893-B45C-4239-B00F-9807B0C9ADC7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4.vi.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das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covariáveis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x Target</a:t>
            </a: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 EXPLORATÓRIA | </a:t>
            </a:r>
            <a:r>
              <a:rPr lang="en-US" sz="11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BIDIMENSIONAL</a:t>
            </a: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4FAF0F12-8EE2-48B7-94AA-2B2207624768}"/>
              </a:ext>
            </a:extLst>
          </p:cNvPr>
          <p:cNvSpPr/>
          <p:nvPr/>
        </p:nvSpPr>
        <p:spPr>
          <a:xfrm>
            <a:off x="3172282" y="1795185"/>
            <a:ext cx="6941127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Principais variáveis que explicam o target:</a:t>
            </a:r>
          </a:p>
          <a:p>
            <a:pPr algn="just"/>
            <a:endParaRPr lang="pt-BR" sz="14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algn="just"/>
            <a:endParaRPr lang="pt-BR" sz="1400" b="1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algn="just"/>
            <a:endParaRPr lang="pt-BR" sz="1400" b="1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algn="just"/>
            <a:endParaRPr lang="pt-BR" sz="1400" b="1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algn="just"/>
            <a:endParaRPr lang="pt-BR" sz="1400" b="1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algn="just"/>
            <a:endParaRPr lang="pt-BR" sz="1400" b="1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algn="just"/>
            <a:endParaRPr lang="pt-BR" sz="1400" b="1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algn="just"/>
            <a:endParaRPr lang="pt-BR" sz="1400" b="1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algn="just"/>
            <a:endParaRPr lang="pt-BR" sz="1400" b="1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22" name="Botão de Ação: Obter Informações 21">
            <a:hlinkClick r:id="rId5" action="ppaction://hlinksldjump" highlightClick="1"/>
            <a:extLst>
              <a:ext uri="{FF2B5EF4-FFF2-40B4-BE49-F238E27FC236}">
                <a16:creationId xmlns:a16="http://schemas.microsoft.com/office/drawing/2014/main" id="{E6BC50D7-EF83-44C3-B848-332E7F530556}"/>
              </a:ext>
            </a:extLst>
          </p:cNvPr>
          <p:cNvSpPr/>
          <p:nvPr/>
        </p:nvSpPr>
        <p:spPr>
          <a:xfrm>
            <a:off x="3783588" y="4388802"/>
            <a:ext cx="324000" cy="324000"/>
          </a:xfrm>
          <a:prstGeom prst="actionButtonInformation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AADFC4BD-D8C9-4C24-B372-A41F14AE936D}"/>
              </a:ext>
            </a:extLst>
          </p:cNvPr>
          <p:cNvSpPr/>
          <p:nvPr/>
        </p:nvSpPr>
        <p:spPr>
          <a:xfrm>
            <a:off x="4107588" y="4421010"/>
            <a:ext cx="352589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schemeClr val="bg1"/>
                </a:solidFill>
                <a:latin typeface="Open Sans" panose="020B0604020202020204"/>
              </a:rPr>
              <a:t>Detalhes das análises</a:t>
            </a:r>
          </a:p>
        </p:txBody>
      </p:sp>
      <p:graphicFrame>
        <p:nvGraphicFramePr>
          <p:cNvPr id="4" name="Objeto 3">
            <a:extLst>
              <a:ext uri="{FF2B5EF4-FFF2-40B4-BE49-F238E27FC236}">
                <a16:creationId xmlns:a16="http://schemas.microsoft.com/office/drawing/2014/main" id="{E913D8C9-0AFC-4BF4-8D41-A49EFDE467E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88870880"/>
              </p:ext>
            </p:extLst>
          </p:nvPr>
        </p:nvGraphicFramePr>
        <p:xfrm>
          <a:off x="3503381" y="2229082"/>
          <a:ext cx="5059363" cy="1989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6" imgW="5059782" imgH="1988922" progId="Excel.Sheet.12">
                  <p:link updateAutomatic="1"/>
                </p:oleObj>
              </mc:Choice>
              <mc:Fallback>
                <p:oleObj name="Worksheet" r:id="rId6" imgW="5059782" imgH="1988922" progId="Excel.Sheet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503381" y="2229082"/>
                        <a:ext cx="5059363" cy="1989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717459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15060" y="4625654"/>
            <a:ext cx="2628806" cy="211675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" name="Diagrama 1">
            <a:extLst>
              <a:ext uri="{FF2B5EF4-FFF2-40B4-BE49-F238E27FC236}">
                <a16:creationId xmlns:a16="http://schemas.microsoft.com/office/drawing/2014/main" id="{CB95FEA1-C38C-4438-AEAD-CF55A042FA4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19787948"/>
              </p:ext>
            </p:extLst>
          </p:nvPr>
        </p:nvGraphicFramePr>
        <p:xfrm>
          <a:off x="757811" y="195779"/>
          <a:ext cx="10071652" cy="44005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Google Shape;115;p18">
            <a:extLst>
              <a:ext uri="{FF2B5EF4-FFF2-40B4-BE49-F238E27FC236}">
                <a16:creationId xmlns:a16="http://schemas.microsoft.com/office/drawing/2014/main" id="{AD5E3D5B-4DB5-4E11-AB70-628F9A625BBA}"/>
              </a:ext>
            </a:extLst>
          </p:cNvPr>
          <p:cNvSpPr txBox="1"/>
          <p:nvPr/>
        </p:nvSpPr>
        <p:spPr>
          <a:xfrm>
            <a:off x="942109" y="2987964"/>
            <a:ext cx="1920362" cy="2116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da-DK" sz="1200" b="1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Open Sans"/>
                <a:cs typeface="Open Sans"/>
              </a:rPr>
              <a:t>Definição do problema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sz="1200" b="1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rgbClr val="DDDDDD"/>
                </a:solidFill>
                <a:latin typeface="Open Sans"/>
              </a:rPr>
              <a:t>Objetivos</a:t>
            </a:r>
            <a:endParaRPr lang="en-US" sz="1200" dirty="0">
              <a:solidFill>
                <a:srgbClr val="DDDDDD"/>
              </a:solidFill>
              <a:latin typeface="Open San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rgbClr val="DDDDDD"/>
                </a:solidFill>
                <a:latin typeface="Open Sans"/>
              </a:rPr>
              <a:t>Conceitos</a:t>
            </a:r>
            <a:r>
              <a:rPr lang="en-US" sz="1200" dirty="0">
                <a:solidFill>
                  <a:srgbClr val="DDDDDD"/>
                </a:solidFill>
                <a:latin typeface="Open Sans"/>
              </a:rPr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rgbClr val="DDDDDD"/>
                </a:solidFill>
                <a:latin typeface="Open Sans"/>
              </a:rPr>
              <a:t>Critérios</a:t>
            </a:r>
            <a:endParaRPr lang="en-US" sz="1200" dirty="0">
              <a:solidFill>
                <a:srgbClr val="DDDDDD"/>
              </a:solidFill>
              <a:latin typeface="Open San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rgbClr val="DDDDDD"/>
                </a:solidFill>
                <a:latin typeface="Open Sans"/>
              </a:rPr>
              <a:t>Histórico</a:t>
            </a:r>
            <a:r>
              <a:rPr lang="en-US" sz="1200" dirty="0">
                <a:solidFill>
                  <a:srgbClr val="DDDDDD"/>
                </a:solidFill>
                <a:latin typeface="Open Sans"/>
              </a:rPr>
              <a:t> de dados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rgbClr val="DDDDDD"/>
                </a:solidFill>
                <a:latin typeface="Open Sans"/>
              </a:rPr>
              <a:t>Variáveis</a:t>
            </a:r>
            <a:endParaRPr lang="en-US" sz="1200" dirty="0">
              <a:solidFill>
                <a:srgbClr val="DDDDDD"/>
              </a:solidFill>
              <a:latin typeface="Open San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" name="Google Shape;115;p18">
            <a:extLst>
              <a:ext uri="{FF2B5EF4-FFF2-40B4-BE49-F238E27FC236}">
                <a16:creationId xmlns:a16="http://schemas.microsoft.com/office/drawing/2014/main" id="{AFE34AE6-E13A-4648-B751-CE27D6EDDC6F}"/>
              </a:ext>
            </a:extLst>
          </p:cNvPr>
          <p:cNvSpPr txBox="1"/>
          <p:nvPr/>
        </p:nvSpPr>
        <p:spPr>
          <a:xfrm>
            <a:off x="3147856" y="2987964"/>
            <a:ext cx="1920362" cy="24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200" b="1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Open Sans"/>
                <a:cs typeface="Open Sans"/>
              </a:rPr>
              <a:t>Análise preliminar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1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Medidas resumo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200" dirty="0">
                <a:solidFill>
                  <a:srgbClr val="DDDDDD"/>
                </a:solidFill>
                <a:latin typeface="Open Sans"/>
                <a:sym typeface="Open Sans"/>
              </a:rPr>
              <a:t>Análise de frequências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+mn-ea"/>
                <a:cs typeface="+mn-cs"/>
                <a:sym typeface="Open Sans"/>
              </a:rPr>
              <a:t>Gráficos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200" dirty="0">
                <a:solidFill>
                  <a:srgbClr val="DDDDDD"/>
                </a:solidFill>
                <a:latin typeface="Open Sans"/>
                <a:sym typeface="Open Sans"/>
              </a:rPr>
              <a:t>Análise de </a:t>
            </a:r>
            <a:r>
              <a:rPr lang="pt-BR" sz="1200" i="1" dirty="0">
                <a:solidFill>
                  <a:srgbClr val="DDDDDD"/>
                </a:solidFill>
                <a:latin typeface="Open Sans"/>
                <a:sym typeface="Open Sans"/>
              </a:rPr>
              <a:t>outliers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+mn-ea"/>
                <a:cs typeface="+mn-cs"/>
                <a:sym typeface="Open Sans"/>
              </a:rPr>
              <a:t>Análise de</a:t>
            </a:r>
            <a:r>
              <a:rPr lang="pt-BR" sz="1200" dirty="0">
                <a:solidFill>
                  <a:srgbClr val="DDDDDD"/>
                </a:solidFill>
                <a:latin typeface="Open Sans"/>
                <a:sym typeface="Open Sans"/>
              </a:rPr>
              <a:t> </a:t>
            </a:r>
            <a:r>
              <a:rPr lang="pt-BR" sz="1200" i="1" dirty="0" err="1">
                <a:solidFill>
                  <a:srgbClr val="DDDDDD"/>
                </a:solidFill>
                <a:latin typeface="Open Sans"/>
                <a:sym typeface="Open Sans"/>
              </a:rPr>
              <a:t>missings</a:t>
            </a:r>
            <a:endParaRPr lang="pt-BR" sz="1200" i="1" dirty="0">
              <a:solidFill>
                <a:srgbClr val="DDDDDD"/>
              </a:solidFill>
              <a:latin typeface="Open Sans"/>
              <a:sym typeface="Open San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" name="Google Shape;115;p18">
            <a:extLst>
              <a:ext uri="{FF2B5EF4-FFF2-40B4-BE49-F238E27FC236}">
                <a16:creationId xmlns:a16="http://schemas.microsoft.com/office/drawing/2014/main" id="{7CC50689-F2ED-4732-B53F-AD0B114B8E9E}"/>
              </a:ext>
            </a:extLst>
          </p:cNvPr>
          <p:cNvSpPr txBox="1"/>
          <p:nvPr/>
        </p:nvSpPr>
        <p:spPr>
          <a:xfrm>
            <a:off x="4993373" y="2987963"/>
            <a:ext cx="1834290" cy="2116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200" b="1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/>
                <a:ea typeface="Open Sans"/>
                <a:cs typeface="Open Sans"/>
              </a:rPr>
              <a:t>Avaliação das técnicas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1" i="0" u="none" strike="noStrike" kern="120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Regressão Logística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/>
                <a:ea typeface="+mn-ea"/>
                <a:cs typeface="+mn-cs"/>
                <a:sym typeface="Open Sans"/>
              </a:rPr>
              <a:t>Árvore de Decisão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" name="Google Shape;115;p18">
            <a:extLst>
              <a:ext uri="{FF2B5EF4-FFF2-40B4-BE49-F238E27FC236}">
                <a16:creationId xmlns:a16="http://schemas.microsoft.com/office/drawing/2014/main" id="{1AB15A37-AE08-4C9E-BCC7-7D574DF19B47}"/>
              </a:ext>
            </a:extLst>
          </p:cNvPr>
          <p:cNvSpPr txBox="1"/>
          <p:nvPr/>
        </p:nvSpPr>
        <p:spPr>
          <a:xfrm>
            <a:off x="8830930" y="2987964"/>
            <a:ext cx="1763760" cy="2116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200" b="1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Open Sans"/>
                <a:cs typeface="Open Sans"/>
              </a:rPr>
              <a:t>Definição da técnica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1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Validação dos resultados com negócios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200" dirty="0">
                <a:solidFill>
                  <a:srgbClr val="DDDDDD"/>
                </a:solidFill>
                <a:latin typeface="Open Sans"/>
                <a:sym typeface="Open Sans"/>
              </a:rPr>
              <a:t>Escolha da técnica que melhor se adeque ao uso e estratégias da área de negócios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Calibri" panose="020F0502020204030204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" name="Espaço Reservado para Data 5">
            <a:extLst>
              <a:ext uri="{FF2B5EF4-FFF2-40B4-BE49-F238E27FC236}">
                <a16:creationId xmlns:a16="http://schemas.microsoft.com/office/drawing/2014/main" id="{CFD695E7-181C-46B2-911D-897ECEF89B0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16" name="Imagem 15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A7D9B2E2-5E15-4005-B2C6-D2A3CDFA3E6F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Metodologia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de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de dados</a:t>
            </a:r>
          </a:p>
        </p:txBody>
      </p:sp>
      <p:sp>
        <p:nvSpPr>
          <p:cNvPr id="19" name="Google Shape;115;p18">
            <a:extLst>
              <a:ext uri="{FF2B5EF4-FFF2-40B4-BE49-F238E27FC236}">
                <a16:creationId xmlns:a16="http://schemas.microsoft.com/office/drawing/2014/main" id="{C7653D6A-8ACA-417F-AFF4-E33C10C3F7D1}"/>
              </a:ext>
            </a:extLst>
          </p:cNvPr>
          <p:cNvSpPr txBox="1"/>
          <p:nvPr/>
        </p:nvSpPr>
        <p:spPr>
          <a:xfrm>
            <a:off x="6849804" y="2987959"/>
            <a:ext cx="1834290" cy="2116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200" b="1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Open Sans"/>
                <a:cs typeface="Open Sans"/>
              </a:rPr>
              <a:t>Avaliação das técnicas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1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Random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 Forest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200" dirty="0" err="1">
                <a:solidFill>
                  <a:srgbClr val="DDDDDD"/>
                </a:solidFill>
                <a:latin typeface="Open Sans"/>
                <a:ea typeface="Open Sans"/>
                <a:cs typeface="Open Sans"/>
                <a:sym typeface="Open Sans"/>
              </a:rPr>
              <a:t>Boosting</a:t>
            </a:r>
            <a:endParaRPr lang="pt-BR" sz="1200" dirty="0">
              <a:solidFill>
                <a:srgbClr val="DDDDD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SVM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200" dirty="0" err="1">
                <a:solidFill>
                  <a:srgbClr val="DDDDDD"/>
                </a:solidFill>
                <a:latin typeface="Open Sans"/>
                <a:ea typeface="Open Sans"/>
                <a:cs typeface="Open Sans"/>
                <a:sym typeface="Open Sans"/>
              </a:rPr>
              <a:t>Deep</a:t>
            </a:r>
            <a:r>
              <a:rPr lang="pt-BR" sz="1200" dirty="0">
                <a:solidFill>
                  <a:srgbClr val="DDDDDD"/>
                </a:solidFill>
                <a:latin typeface="Open Sans"/>
                <a:ea typeface="Open Sans"/>
                <a:cs typeface="Open Sans"/>
                <a:sym typeface="Open Sans"/>
              </a:rPr>
              <a:t> Learning</a:t>
            </a:r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" name="Espaço Reservado para Número de Slide 4">
            <a:extLst>
              <a:ext uri="{FF2B5EF4-FFF2-40B4-BE49-F238E27FC236}">
                <a16:creationId xmlns:a16="http://schemas.microsoft.com/office/drawing/2014/main" id="{A1CE2BF2-52D0-4B74-90D5-03FCB69860B7}"/>
              </a:ext>
            </a:extLst>
          </p:cNvPr>
          <p:cNvSpPr txBox="1">
            <a:spLocks/>
          </p:cNvSpPr>
          <p:nvPr/>
        </p:nvSpPr>
        <p:spPr>
          <a:xfrm>
            <a:off x="11423374" y="379620"/>
            <a:ext cx="420756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FB8526-A7DF-44F1-A0A0-E2C9088E1528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sp>
        <p:nvSpPr>
          <p:cNvPr id="17" name="Pentágono 16">
            <a:extLst>
              <a:ext uri="{FF2B5EF4-FFF2-40B4-BE49-F238E27FC236}">
                <a16:creationId xmlns:a16="http://schemas.microsoft.com/office/drawing/2014/main" id="{58ABC1F7-E540-4BF7-B9A5-D8078D521D8D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59940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529390" y="379620"/>
            <a:ext cx="274983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FB8526-A7DF-44F1-A0A0-E2C9088E1528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15060" y="4625654"/>
            <a:ext cx="2628806" cy="211675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" name="Diagrama 1">
            <a:extLst>
              <a:ext uri="{FF2B5EF4-FFF2-40B4-BE49-F238E27FC236}">
                <a16:creationId xmlns:a16="http://schemas.microsoft.com/office/drawing/2014/main" id="{CB95FEA1-C38C-4438-AEAD-CF55A042FA4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83669361"/>
              </p:ext>
            </p:extLst>
          </p:nvPr>
        </p:nvGraphicFramePr>
        <p:xfrm>
          <a:off x="757811" y="195779"/>
          <a:ext cx="10071652" cy="44005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Google Shape;115;p18">
            <a:extLst>
              <a:ext uri="{FF2B5EF4-FFF2-40B4-BE49-F238E27FC236}">
                <a16:creationId xmlns:a16="http://schemas.microsoft.com/office/drawing/2014/main" id="{AFE34AE6-E13A-4648-B751-CE27D6EDDC6F}"/>
              </a:ext>
            </a:extLst>
          </p:cNvPr>
          <p:cNvSpPr txBox="1"/>
          <p:nvPr/>
        </p:nvSpPr>
        <p:spPr>
          <a:xfrm>
            <a:off x="3147856" y="2987964"/>
            <a:ext cx="1920362" cy="24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200" b="1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Open Sans"/>
                <a:cs typeface="Open Sans"/>
              </a:rPr>
              <a:t>Análise preliminar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1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Medidas resumo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200" dirty="0">
                <a:solidFill>
                  <a:srgbClr val="DDDDDD"/>
                </a:solidFill>
                <a:latin typeface="Open Sans"/>
                <a:sym typeface="Open Sans"/>
              </a:rPr>
              <a:t>Análise de frequências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+mn-ea"/>
                <a:cs typeface="+mn-cs"/>
                <a:sym typeface="Open Sans"/>
              </a:rPr>
              <a:t>Gráficos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200" dirty="0">
                <a:solidFill>
                  <a:srgbClr val="DDDDDD"/>
                </a:solidFill>
                <a:latin typeface="Open Sans"/>
                <a:sym typeface="Open Sans"/>
              </a:rPr>
              <a:t>Análise de </a:t>
            </a:r>
            <a:r>
              <a:rPr lang="pt-BR" sz="1200" i="1" dirty="0">
                <a:solidFill>
                  <a:srgbClr val="DDDDDD"/>
                </a:solidFill>
                <a:latin typeface="Open Sans"/>
                <a:sym typeface="Open Sans"/>
              </a:rPr>
              <a:t>outliers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+mn-ea"/>
                <a:cs typeface="+mn-cs"/>
                <a:sym typeface="Open Sans"/>
              </a:rPr>
              <a:t>Análise de</a:t>
            </a:r>
            <a:r>
              <a:rPr lang="pt-BR" sz="1200" dirty="0">
                <a:solidFill>
                  <a:srgbClr val="DDDDDD"/>
                </a:solidFill>
                <a:latin typeface="Open Sans"/>
                <a:sym typeface="Open Sans"/>
              </a:rPr>
              <a:t> </a:t>
            </a:r>
            <a:r>
              <a:rPr lang="pt-BR" sz="1200" i="1" dirty="0" err="1">
                <a:solidFill>
                  <a:srgbClr val="DDDDDD"/>
                </a:solidFill>
                <a:latin typeface="Open Sans"/>
                <a:sym typeface="Open Sans"/>
              </a:rPr>
              <a:t>missings</a:t>
            </a:r>
            <a:endParaRPr lang="pt-BR" sz="1200" i="1" dirty="0">
              <a:solidFill>
                <a:srgbClr val="DDDDDD"/>
              </a:solidFill>
              <a:latin typeface="Open Sans"/>
              <a:sym typeface="Open San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" name="Google Shape;115;p18">
            <a:extLst>
              <a:ext uri="{FF2B5EF4-FFF2-40B4-BE49-F238E27FC236}">
                <a16:creationId xmlns:a16="http://schemas.microsoft.com/office/drawing/2014/main" id="{7CC50689-F2ED-4732-B53F-AD0B114B8E9E}"/>
              </a:ext>
            </a:extLst>
          </p:cNvPr>
          <p:cNvSpPr txBox="1"/>
          <p:nvPr/>
        </p:nvSpPr>
        <p:spPr>
          <a:xfrm>
            <a:off x="4993373" y="2987963"/>
            <a:ext cx="1834290" cy="2116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200" b="1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Open Sans"/>
                <a:cs typeface="Open Sans"/>
              </a:rPr>
              <a:t>Avaliação das técnicas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1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Regressão Logística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+mn-ea"/>
                <a:cs typeface="+mn-cs"/>
                <a:sym typeface="Open Sans"/>
              </a:rPr>
              <a:t>Árvore de Decisão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" name="Espaço Reservado para Data 5">
            <a:extLst>
              <a:ext uri="{FF2B5EF4-FFF2-40B4-BE49-F238E27FC236}">
                <a16:creationId xmlns:a16="http://schemas.microsoft.com/office/drawing/2014/main" id="{CFD695E7-181C-46B2-911D-897ECEF89B0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@2021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16" name="Imagem 15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A7D9B2E2-5E15-4005-B2C6-D2A3CDFA3E6F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Metodologia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de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de dados</a:t>
            </a:r>
          </a:p>
        </p:txBody>
      </p:sp>
      <p:sp>
        <p:nvSpPr>
          <p:cNvPr id="19" name="Google Shape;115;p18">
            <a:extLst>
              <a:ext uri="{FF2B5EF4-FFF2-40B4-BE49-F238E27FC236}">
                <a16:creationId xmlns:a16="http://schemas.microsoft.com/office/drawing/2014/main" id="{C7653D6A-8ACA-417F-AFF4-E33C10C3F7D1}"/>
              </a:ext>
            </a:extLst>
          </p:cNvPr>
          <p:cNvSpPr txBox="1"/>
          <p:nvPr/>
        </p:nvSpPr>
        <p:spPr>
          <a:xfrm>
            <a:off x="6849804" y="2987959"/>
            <a:ext cx="1834290" cy="2116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200" b="1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Open Sans"/>
                <a:cs typeface="Open Sans"/>
              </a:rPr>
              <a:t>Avaliação das técnicas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1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Random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 Forest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200" dirty="0" err="1">
                <a:solidFill>
                  <a:srgbClr val="DDDDDD"/>
                </a:solidFill>
                <a:latin typeface="Open Sans"/>
                <a:ea typeface="Open Sans"/>
                <a:cs typeface="Open Sans"/>
                <a:sym typeface="Open Sans"/>
              </a:rPr>
              <a:t>Boosting</a:t>
            </a:r>
            <a:endParaRPr lang="pt-BR" sz="1200" dirty="0">
              <a:solidFill>
                <a:srgbClr val="DDDDD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SVM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200" dirty="0" err="1">
                <a:solidFill>
                  <a:srgbClr val="DDDDDD"/>
                </a:solidFill>
                <a:latin typeface="Open Sans"/>
                <a:ea typeface="Open Sans"/>
                <a:cs typeface="Open Sans"/>
                <a:sym typeface="Open Sans"/>
              </a:rPr>
              <a:t>Deep</a:t>
            </a:r>
            <a:r>
              <a:rPr lang="pt-BR" sz="1200" dirty="0">
                <a:solidFill>
                  <a:srgbClr val="DDDDDD"/>
                </a:solidFill>
                <a:latin typeface="Open Sans"/>
                <a:ea typeface="Open Sans"/>
                <a:cs typeface="Open Sans"/>
                <a:sym typeface="Open Sans"/>
              </a:rPr>
              <a:t> Learning</a:t>
            </a:r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" name="Google Shape;115;p18">
            <a:extLst>
              <a:ext uri="{FF2B5EF4-FFF2-40B4-BE49-F238E27FC236}">
                <a16:creationId xmlns:a16="http://schemas.microsoft.com/office/drawing/2014/main" id="{757FE53A-670D-4C81-BCEC-344627BC60DC}"/>
              </a:ext>
            </a:extLst>
          </p:cNvPr>
          <p:cNvSpPr txBox="1"/>
          <p:nvPr/>
        </p:nvSpPr>
        <p:spPr>
          <a:xfrm>
            <a:off x="942109" y="2987964"/>
            <a:ext cx="1920362" cy="2116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da-DK" sz="1200" b="1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/>
                <a:ea typeface="Open Sans"/>
                <a:cs typeface="Open Sans"/>
              </a:rPr>
              <a:t>Definição do problema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sz="1200" b="1" i="0" u="none" strike="noStrike" kern="120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rgbClr val="434343"/>
                </a:solidFill>
                <a:latin typeface="Open Sans"/>
              </a:rPr>
              <a:t>Objetivos</a:t>
            </a:r>
            <a:endParaRPr lang="en-US" sz="1200" dirty="0">
              <a:solidFill>
                <a:srgbClr val="434343"/>
              </a:solidFill>
              <a:latin typeface="Open San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rgbClr val="434343"/>
                </a:solidFill>
                <a:latin typeface="Open Sans"/>
              </a:rPr>
              <a:t>Contextualização</a:t>
            </a:r>
            <a:r>
              <a:rPr lang="en-US" sz="1200" dirty="0">
                <a:solidFill>
                  <a:srgbClr val="434343"/>
                </a:solidFill>
                <a:latin typeface="Open Sans"/>
              </a:rPr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rgbClr val="434343"/>
                </a:solidFill>
                <a:latin typeface="Open Sans"/>
              </a:rPr>
              <a:t>Histórico</a:t>
            </a:r>
            <a:r>
              <a:rPr lang="en-US" sz="1200" dirty="0">
                <a:solidFill>
                  <a:srgbClr val="434343"/>
                </a:solidFill>
                <a:latin typeface="Open Sans"/>
              </a:rPr>
              <a:t> de dados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rgbClr val="434343"/>
                </a:solidFill>
                <a:latin typeface="Open Sans"/>
              </a:rPr>
              <a:t>Variáveis</a:t>
            </a:r>
            <a:endParaRPr lang="en-US" sz="1200" dirty="0">
              <a:solidFill>
                <a:srgbClr val="434343"/>
              </a:solidFill>
              <a:latin typeface="Open San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22100364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Agrupar 36">
            <a:extLst>
              <a:ext uri="{FF2B5EF4-FFF2-40B4-BE49-F238E27FC236}">
                <a16:creationId xmlns:a16="http://schemas.microsoft.com/office/drawing/2014/main" id="{D0344037-3C7F-4A99-ACBD-4633CC85829D}"/>
              </a:ext>
            </a:extLst>
          </p:cNvPr>
          <p:cNvGrpSpPr/>
          <p:nvPr/>
        </p:nvGrpSpPr>
        <p:grpSpPr>
          <a:xfrm>
            <a:off x="4100945" y="1948289"/>
            <a:ext cx="8091055" cy="2736498"/>
            <a:chOff x="8497038" y="155404"/>
            <a:chExt cx="2827606" cy="2308431"/>
          </a:xfrm>
        </p:grpSpPr>
        <p:sp>
          <p:nvSpPr>
            <p:cNvPr id="38" name="Retângulo 37">
              <a:extLst>
                <a:ext uri="{FF2B5EF4-FFF2-40B4-BE49-F238E27FC236}">
                  <a16:creationId xmlns:a16="http://schemas.microsoft.com/office/drawing/2014/main" id="{D902E99D-1B43-474C-AC5E-3E8665E2FA1E}"/>
                </a:ext>
              </a:extLst>
            </p:cNvPr>
            <p:cNvSpPr/>
            <p:nvPr/>
          </p:nvSpPr>
          <p:spPr>
            <a:xfrm>
              <a:off x="8497038" y="155404"/>
              <a:ext cx="2827606" cy="2308431"/>
            </a:xfrm>
            <a:prstGeom prst="rect">
              <a:avLst/>
            </a:prstGeom>
            <a:gradFill>
              <a:gsLst>
                <a:gs pos="0">
                  <a:srgbClr val="6ADBD9"/>
                </a:gs>
                <a:gs pos="50000">
                  <a:srgbClr val="6ADBD9"/>
                </a:gs>
                <a:gs pos="100000">
                  <a:srgbClr val="66CCFF"/>
                </a:gs>
              </a:gsLst>
              <a:path path="circle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4020202020204"/>
                <a:ea typeface="+mn-ea"/>
                <a:cs typeface="+mn-cs"/>
              </a:endParaRPr>
            </a:p>
          </p:txBody>
        </p:sp>
        <p:pic>
          <p:nvPicPr>
            <p:cNvPr id="39" name="Google Shape;62;p13">
              <a:extLst>
                <a:ext uri="{FF2B5EF4-FFF2-40B4-BE49-F238E27FC236}">
                  <a16:creationId xmlns:a16="http://schemas.microsoft.com/office/drawing/2014/main" id="{8B9985CB-6CA9-436F-94A6-2475F49B55AD}"/>
                </a:ext>
              </a:extLst>
            </p:cNvPr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>
              <a:off x="10275555" y="193016"/>
              <a:ext cx="1028361" cy="222801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2" name="Espaço Reservado para Número de Slide 4">
            <a:extLst>
              <a:ext uri="{FF2B5EF4-FFF2-40B4-BE49-F238E27FC236}">
                <a16:creationId xmlns:a16="http://schemas.microsoft.com/office/drawing/2014/main" id="{324E0CE1-943E-4588-9409-DC85D4F20EE4}"/>
              </a:ext>
            </a:extLst>
          </p:cNvPr>
          <p:cNvSpPr txBox="1">
            <a:spLocks/>
          </p:cNvSpPr>
          <p:nvPr/>
        </p:nvSpPr>
        <p:spPr>
          <a:xfrm>
            <a:off x="11410725" y="379620"/>
            <a:ext cx="434008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FB8526-A7DF-44F1-A0A0-E2C9088E1528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sp>
        <p:nvSpPr>
          <p:cNvPr id="23" name="Pentágono 22">
            <a:extLst>
              <a:ext uri="{FF2B5EF4-FFF2-40B4-BE49-F238E27FC236}">
                <a16:creationId xmlns:a16="http://schemas.microsoft.com/office/drawing/2014/main" id="{4AD239BA-824E-43B9-8187-7854EE9708F6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A0048961-CD76-49B1-8FA0-47C86D7D82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457" t="20485" r="70666" b="70204"/>
          <a:stretch/>
        </p:blipFill>
        <p:spPr>
          <a:xfrm>
            <a:off x="10606907" y="6397119"/>
            <a:ext cx="1197466" cy="283584"/>
          </a:xfrm>
          <a:prstGeom prst="rect">
            <a:avLst/>
          </a:prstGeom>
        </p:spPr>
      </p:pic>
      <p:sp>
        <p:nvSpPr>
          <p:cNvPr id="12" name="Retângulo 11">
            <a:extLst>
              <a:ext uri="{FF2B5EF4-FFF2-40B4-BE49-F238E27FC236}">
                <a16:creationId xmlns:a16="http://schemas.microsoft.com/office/drawing/2014/main" id="{9AF75BDE-2DA8-42CE-8B19-0AC78647E4C2}"/>
              </a:ext>
            </a:extLst>
          </p:cNvPr>
          <p:cNvSpPr/>
          <p:nvPr/>
        </p:nvSpPr>
        <p:spPr>
          <a:xfrm>
            <a:off x="4254634" y="2262611"/>
            <a:ext cx="6420609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400" b="1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Tratamento das base de dados para modelagem</a:t>
            </a:r>
          </a:p>
          <a:p>
            <a:pPr marL="228600" indent="-228600">
              <a:buFont typeface="+mj-lt"/>
              <a:buAutoNum type="arabicPeriod"/>
            </a:pPr>
            <a:endParaRPr lang="pt-BR" sz="1400" b="1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80% aleatório para treino e 20% para teste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Treino: 22.034 clientes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Teste: 5.509 clientes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pt-BR" sz="14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Balanceamento da resposta na base de treino: amostra aleatória do grupo 0 e total de 1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2356 pessoas que frequentam ensino superior (target =1)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2356 pessoas que não frequentam (target =0)</a:t>
            </a:r>
          </a:p>
          <a:p>
            <a:pPr lvl="1"/>
            <a:endParaRPr lang="pt-BR" sz="14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pic>
        <p:nvPicPr>
          <p:cNvPr id="13" name="Picture 6" descr="Black and Gray Mining Rig">
            <a:extLst>
              <a:ext uri="{FF2B5EF4-FFF2-40B4-BE49-F238E27FC236}">
                <a16:creationId xmlns:a16="http://schemas.microsoft.com/office/drawing/2014/main" id="{C6C69585-8FF6-4739-8755-E6BAE9C5E0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-1" y="1948289"/>
            <a:ext cx="4100945" cy="2736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itle Placeholder 1">
            <a:extLst>
              <a:ext uri="{FF2B5EF4-FFF2-40B4-BE49-F238E27FC236}">
                <a16:creationId xmlns:a16="http://schemas.microsoft.com/office/drawing/2014/main" id="{959083A9-F22A-4E5C-A958-DFA82D6457E4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5.i.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Modelagem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Estatística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Tradicional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BALANCEAMENTO | </a:t>
            </a:r>
            <a:r>
              <a:rPr lang="en-US" sz="11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BASES DE TREINO E TESTE</a:t>
            </a:r>
          </a:p>
        </p:txBody>
      </p:sp>
    </p:spTree>
    <p:extLst>
      <p:ext uri="{BB962C8B-B14F-4D97-AF65-F5344CB8AC3E}">
        <p14:creationId xmlns:p14="http://schemas.microsoft.com/office/powerpoint/2010/main" val="338681197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ângulo 13">
            <a:extLst>
              <a:ext uri="{FF2B5EF4-FFF2-40B4-BE49-F238E27FC236}">
                <a16:creationId xmlns:a16="http://schemas.microsoft.com/office/drawing/2014/main" id="{2E3084BB-CDAD-4497-A3B6-5B3302CE7D64}"/>
              </a:ext>
            </a:extLst>
          </p:cNvPr>
          <p:cNvSpPr/>
          <p:nvPr/>
        </p:nvSpPr>
        <p:spPr>
          <a:xfrm>
            <a:off x="0" y="1462576"/>
            <a:ext cx="10082143" cy="761055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dirty="0">
              <a:latin typeface="Open Sans" panose="020B0604020202020204"/>
            </a:endParaRPr>
          </a:p>
        </p:txBody>
      </p:sp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23374" y="379620"/>
            <a:ext cx="420756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FB8526-A7DF-44F1-A0A0-E2C9088E1528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68068" y="4744922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Espaço Reservado para Data 5">
            <a:extLst>
              <a:ext uri="{FF2B5EF4-FFF2-40B4-BE49-F238E27FC236}">
                <a16:creationId xmlns:a16="http://schemas.microsoft.com/office/drawing/2014/main" id="{94035CE7-8287-4035-A310-4D4501A5A4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919F06F6-6265-49C7-8D70-4DF91E8F8B9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504559" y="6379802"/>
            <a:ext cx="1705361" cy="327947"/>
          </a:xfrm>
          <a:prstGeom prst="rect">
            <a:avLst/>
          </a:prstGeom>
        </p:spPr>
      </p:pic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C5BA779B-71F7-4F9E-9601-5EE09AEA1257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5.ii.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Regressão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Logística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MODELAGEM COM ESTATÍSTICA TRADICIONAL | </a:t>
            </a:r>
            <a:r>
              <a:rPr lang="en-US" sz="11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INTERPRETAÇÃO DAS VARIÁVEIS</a:t>
            </a:r>
          </a:p>
        </p:txBody>
      </p:sp>
      <p:sp>
        <p:nvSpPr>
          <p:cNvPr id="11" name="Rectangle 29">
            <a:extLst>
              <a:ext uri="{FF2B5EF4-FFF2-40B4-BE49-F238E27FC236}">
                <a16:creationId xmlns:a16="http://schemas.microsoft.com/office/drawing/2014/main" id="{ED14F48B-1AAF-420F-85D4-B929861DEB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401" y="1500676"/>
            <a:ext cx="5613400" cy="6857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 eaLnBrk="0" hangingPunct="0">
              <a:lnSpc>
                <a:spcPct val="110000"/>
              </a:lnSpc>
              <a:buClr>
                <a:srgbClr val="800000"/>
              </a:buClr>
            </a:pPr>
            <a:r>
              <a:rPr lang="pt-BR" altLang="pt-BR" sz="1200" b="0" dirty="0">
                <a:solidFill>
                  <a:srgbClr val="434343"/>
                </a:solidFill>
                <a:latin typeface="Open sans" panose="020B0604020202020204"/>
              </a:rPr>
              <a:t>	O modelo seleciona as variáveis mais relevantes e estima um peso para cada uma de suas categorias, atribuindo para cada cliente a probabilidade de se tornar inadimplente.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083CDBC2-65FC-43B9-8ED3-AE3D90615EF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628" t="-12170" b="1"/>
          <a:stretch/>
        </p:blipFill>
        <p:spPr>
          <a:xfrm>
            <a:off x="7404100" y="1486821"/>
            <a:ext cx="2627242" cy="685764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C1AAB662-7ED0-48ED-999D-4F13FFCB0A4C}"/>
              </a:ext>
            </a:extLst>
          </p:cNvPr>
          <p:cNvSpPr/>
          <p:nvPr/>
        </p:nvSpPr>
        <p:spPr>
          <a:xfrm>
            <a:off x="6974174" y="1695099"/>
            <a:ext cx="4876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altLang="pt-BR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 =</a:t>
            </a:r>
            <a:endParaRPr lang="pt-BR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Objeto 5">
            <a:extLst>
              <a:ext uri="{FF2B5EF4-FFF2-40B4-BE49-F238E27FC236}">
                <a16:creationId xmlns:a16="http://schemas.microsoft.com/office/drawing/2014/main" id="{DA67E3F2-993E-4007-A882-5F5509C31E5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09251693"/>
              </p:ext>
            </p:extLst>
          </p:nvPr>
        </p:nvGraphicFramePr>
        <p:xfrm>
          <a:off x="306111" y="2854676"/>
          <a:ext cx="11117263" cy="2308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5" imgW="11117567" imgH="2308894" progId="Excel.Sheet.12">
                  <p:link updateAutomatic="1"/>
                </p:oleObj>
              </mc:Choice>
              <mc:Fallback>
                <p:oleObj name="Worksheet" r:id="rId5" imgW="11117567" imgH="2308894" progId="Excel.Sheet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06111" y="2854676"/>
                        <a:ext cx="11117263" cy="2308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Botão de Ação: Obter Informações 15">
            <a:hlinkClick r:id="rId7" action="ppaction://hlinksldjump" highlightClick="1"/>
            <a:extLst>
              <a:ext uri="{FF2B5EF4-FFF2-40B4-BE49-F238E27FC236}">
                <a16:creationId xmlns:a16="http://schemas.microsoft.com/office/drawing/2014/main" id="{3825D794-8311-47A0-BBFC-A74673758B1A}"/>
              </a:ext>
            </a:extLst>
          </p:cNvPr>
          <p:cNvSpPr/>
          <p:nvPr/>
        </p:nvSpPr>
        <p:spPr>
          <a:xfrm>
            <a:off x="6267795" y="5894050"/>
            <a:ext cx="324000" cy="324000"/>
          </a:xfrm>
          <a:prstGeom prst="actionButtonInformation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637B0955-487E-4DE8-8C5A-ECE193E32B1C}"/>
              </a:ext>
            </a:extLst>
          </p:cNvPr>
          <p:cNvSpPr/>
          <p:nvPr/>
        </p:nvSpPr>
        <p:spPr>
          <a:xfrm>
            <a:off x="6591794" y="5917551"/>
            <a:ext cx="445820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Detalhes das demais variáveis que não entraram no modelo</a:t>
            </a:r>
          </a:p>
        </p:txBody>
      </p:sp>
    </p:spTree>
    <p:extLst>
      <p:ext uri="{BB962C8B-B14F-4D97-AF65-F5344CB8AC3E}">
        <p14:creationId xmlns:p14="http://schemas.microsoft.com/office/powerpoint/2010/main" val="170438427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ângulo 13">
            <a:extLst>
              <a:ext uri="{FF2B5EF4-FFF2-40B4-BE49-F238E27FC236}">
                <a16:creationId xmlns:a16="http://schemas.microsoft.com/office/drawing/2014/main" id="{C57F39DB-BF96-4300-B480-037463C07D7C}"/>
              </a:ext>
            </a:extLst>
          </p:cNvPr>
          <p:cNvSpPr/>
          <p:nvPr/>
        </p:nvSpPr>
        <p:spPr>
          <a:xfrm>
            <a:off x="384827" y="1166776"/>
            <a:ext cx="5270400" cy="457200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dirty="0">
              <a:latin typeface="Open Sans" panose="020B0604020202020204"/>
            </a:endParaRPr>
          </a:p>
        </p:txBody>
      </p:sp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43856" y="379620"/>
            <a:ext cx="388228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42</a:t>
            </a:fld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pic>
        <p:nvPicPr>
          <p:cNvPr id="18" name="Imagem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72CF4C52-87E8-4DB7-843C-E26CB1697C7D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Variáveis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removidas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na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Regressão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Logística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3" name="Espaço Reservado para Data 5">
            <a:extLst>
              <a:ext uri="{FF2B5EF4-FFF2-40B4-BE49-F238E27FC236}">
                <a16:creationId xmlns:a16="http://schemas.microsoft.com/office/drawing/2014/main" id="{C1101845-0925-4575-8EBD-DB028EBACDF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@2021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347B3A3A-59FF-43E5-9E33-BCB518D52361}"/>
              </a:ext>
            </a:extLst>
          </p:cNvPr>
          <p:cNvSpPr txBox="1"/>
          <p:nvPr/>
        </p:nvSpPr>
        <p:spPr>
          <a:xfrm>
            <a:off x="466531" y="1241488"/>
            <a:ext cx="4702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400" b="1" dirty="0">
                <a:solidFill>
                  <a:srgbClr val="434343"/>
                </a:solidFill>
                <a:latin typeface="Open Sans" panose="020B0604020202020204"/>
              </a:rPr>
              <a:t>Variáveis removidas na ordem abaixo</a:t>
            </a:r>
            <a:endParaRPr lang="pt-BR" sz="1400" dirty="0">
              <a:solidFill>
                <a:srgbClr val="434343"/>
              </a:solidFill>
              <a:latin typeface="Open Sans" panose="020B0604020202020204"/>
            </a:endParaRPr>
          </a:p>
        </p:txBody>
      </p:sp>
      <p:sp>
        <p:nvSpPr>
          <p:cNvPr id="24" name="Botão de ação: Retornar 23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06D62259-2C1B-4AB0-A72D-8A669685379C}"/>
              </a:ext>
            </a:extLst>
          </p:cNvPr>
          <p:cNvSpPr/>
          <p:nvPr/>
        </p:nvSpPr>
        <p:spPr>
          <a:xfrm>
            <a:off x="11506877" y="1229573"/>
            <a:ext cx="324000" cy="324000"/>
          </a:xfrm>
          <a:prstGeom prst="actionButtonReturn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dirty="0"/>
          </a:p>
        </p:txBody>
      </p:sp>
      <p:graphicFrame>
        <p:nvGraphicFramePr>
          <p:cNvPr id="2" name="Objeto 1">
            <a:extLst>
              <a:ext uri="{FF2B5EF4-FFF2-40B4-BE49-F238E27FC236}">
                <a16:creationId xmlns:a16="http://schemas.microsoft.com/office/drawing/2014/main" id="{3C7F8021-F8C4-49C2-9EB5-49C515711EB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90791031"/>
              </p:ext>
            </p:extLst>
          </p:nvPr>
        </p:nvGraphicFramePr>
        <p:xfrm>
          <a:off x="1027715" y="1842153"/>
          <a:ext cx="3984625" cy="3527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4" imgW="3985247" imgH="3527980" progId="Excel.Sheet.12">
                  <p:link updateAutomatic="1"/>
                </p:oleObj>
              </mc:Choice>
              <mc:Fallback>
                <p:oleObj name="Worksheet" r:id="rId4" imgW="3985247" imgH="3527980" progId="Excel.Sheet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27715" y="1842153"/>
                        <a:ext cx="3984625" cy="35274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3022571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955DB43C-390F-446A-A6CF-C042740087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143" y="2571949"/>
            <a:ext cx="9000000" cy="3363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tângulo 15">
            <a:extLst>
              <a:ext uri="{FF2B5EF4-FFF2-40B4-BE49-F238E27FC236}">
                <a16:creationId xmlns:a16="http://schemas.microsoft.com/office/drawing/2014/main" id="{1B4D3651-9CFD-4206-BA8E-32EF9787A86F}"/>
              </a:ext>
            </a:extLst>
          </p:cNvPr>
          <p:cNvSpPr/>
          <p:nvPr/>
        </p:nvSpPr>
        <p:spPr>
          <a:xfrm>
            <a:off x="0" y="1002669"/>
            <a:ext cx="6842440" cy="761055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dirty="0">
              <a:latin typeface="Open Sans" panose="020B0604020202020204"/>
            </a:endParaRPr>
          </a:p>
        </p:txBody>
      </p:sp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23374" y="379620"/>
            <a:ext cx="420756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FB8526-A7DF-44F1-A0A0-E2C9088E1528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9568068" y="4744922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Espaço Reservado para Data 5">
            <a:extLst>
              <a:ext uri="{FF2B5EF4-FFF2-40B4-BE49-F238E27FC236}">
                <a16:creationId xmlns:a16="http://schemas.microsoft.com/office/drawing/2014/main" id="{94035CE7-8287-4035-A310-4D4501A5A4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919F06F6-6265-49C7-8D70-4DF91E8F8B9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504559" y="6379802"/>
            <a:ext cx="1705361" cy="327947"/>
          </a:xfrm>
          <a:prstGeom prst="rect">
            <a:avLst/>
          </a:prstGeom>
        </p:spPr>
      </p:pic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119A2CB7-B11C-4B81-8A8A-CC1F0A49AC96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/>
                <a:ea typeface="Open Sans"/>
                <a:cs typeface="Open Sans"/>
              </a:rPr>
              <a:t>5.iii. </a:t>
            </a:r>
            <a:r>
              <a:rPr lang="pt-BR" dirty="0">
                <a:solidFill>
                  <a:srgbClr val="434343"/>
                </a:solidFill>
                <a:latin typeface="Open Sans"/>
                <a:ea typeface="Open Sans"/>
                <a:cs typeface="Open Sans"/>
              </a:rPr>
              <a:t>Árvore</a:t>
            </a:r>
            <a:r>
              <a:rPr lang="en-US" dirty="0">
                <a:solidFill>
                  <a:srgbClr val="434343"/>
                </a:solidFill>
                <a:latin typeface="Open Sans"/>
                <a:ea typeface="Open Sans"/>
                <a:cs typeface="Open Sans"/>
              </a:rPr>
              <a:t> de </a:t>
            </a:r>
            <a:r>
              <a:rPr lang="en-US" dirty="0" err="1">
                <a:solidFill>
                  <a:srgbClr val="434343"/>
                </a:solidFill>
                <a:latin typeface="Open Sans"/>
                <a:ea typeface="Open Sans"/>
                <a:cs typeface="Open Sans"/>
              </a:rPr>
              <a:t>decisão</a:t>
            </a:r>
            <a:endParaRPr lang="en-US" dirty="0">
              <a:solidFill>
                <a:srgbClr val="434343"/>
              </a:solidFill>
              <a:latin typeface="Open Sans"/>
              <a:ea typeface="Open Sans"/>
              <a:cs typeface="Open Sans"/>
            </a:endParaRP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MODELAGEM COM ESTATÍSTICA TRADICIONAL | </a:t>
            </a:r>
            <a:r>
              <a:rPr lang="en-US" sz="11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INTERPRETAÇÃO DAS VARIÁVEIS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35F47299-7615-4100-B6B3-DD08E74F009D}"/>
              </a:ext>
            </a:extLst>
          </p:cNvPr>
          <p:cNvSpPr/>
          <p:nvPr/>
        </p:nvSpPr>
        <p:spPr>
          <a:xfrm>
            <a:off x="185143" y="1136758"/>
            <a:ext cx="675889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Classifica as observações pela combinação de características, por meio de uma árvore de classificação, que explique o evento de inadimplência.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F6EC44CE-DCEF-4E56-A036-E963AC3A4E7B}"/>
              </a:ext>
            </a:extLst>
          </p:cNvPr>
          <p:cNvSpPr/>
          <p:nvPr/>
        </p:nvSpPr>
        <p:spPr>
          <a:xfrm>
            <a:off x="7525211" y="1030594"/>
            <a:ext cx="4004180" cy="3293209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pt-BR" sz="1400" b="1" dirty="0">
                <a:solidFill>
                  <a:srgbClr val="434343"/>
                </a:solidFill>
                <a:latin typeface="Open Sans" panose="020B0604020202020204"/>
              </a:rPr>
              <a:t>Intepretação:</a:t>
            </a:r>
          </a:p>
          <a:p>
            <a:endParaRPr lang="pt-BR" sz="1400" dirty="0">
              <a:solidFill>
                <a:srgbClr val="434343"/>
              </a:solidFill>
              <a:latin typeface="Open Sans" panose="020B0604020202020204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A variável mais importante é a variável ANOS_ESTUDO, seguidas pela IDADE e INSTRUCAO</a:t>
            </a:r>
          </a:p>
          <a:p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400" b="1" dirty="0">
                <a:solidFill>
                  <a:schemeClr val="accent5">
                    <a:lumMod val="75000"/>
                  </a:schemeClr>
                </a:solidFill>
                <a:latin typeface="Open Sans" panose="020B0604020202020204"/>
              </a:rPr>
              <a:t>Perfil com maior probabilidade: </a:t>
            </a:r>
            <a:r>
              <a:rPr lang="pt-BR" sz="1400" dirty="0">
                <a:solidFill>
                  <a:schemeClr val="accent5">
                    <a:lumMod val="75000"/>
                  </a:schemeClr>
                </a:solidFill>
                <a:latin typeface="Open Sans" panose="020B0604020202020204"/>
              </a:rPr>
              <a:t>Mais de 12,5 anos de estudo, menores que 35,5 anos mas que tem anos de estudo menor ou igual a 15,5.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pt-BR" sz="1400" dirty="0">
              <a:solidFill>
                <a:srgbClr val="434343"/>
              </a:solidFill>
              <a:latin typeface="Open Sans" panose="020B0604020202020204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400" b="1" dirty="0">
                <a:solidFill>
                  <a:schemeClr val="accent2">
                    <a:lumMod val="75000"/>
                  </a:schemeClr>
                </a:solidFill>
                <a:latin typeface="Open Sans" panose="020B0604020202020204"/>
              </a:rPr>
              <a:t>Perfil com menor probabilidade: </a:t>
            </a:r>
            <a:r>
              <a:rPr lang="pt-BR" sz="1400" dirty="0">
                <a:solidFill>
                  <a:schemeClr val="accent2">
                    <a:lumMod val="75000"/>
                  </a:schemeClr>
                </a:solidFill>
                <a:latin typeface="Open Sans" panose="020B0604020202020204"/>
              </a:rPr>
              <a:t>Anos de estudo menor ou igual a 12,5 anos e que tem idade maior que 40,5 anos</a:t>
            </a:r>
            <a:r>
              <a:rPr lang="pt-BR" sz="1400" dirty="0">
                <a:solidFill>
                  <a:schemeClr val="accent6">
                    <a:lumMod val="75000"/>
                  </a:schemeClr>
                </a:solidFill>
                <a:latin typeface="Open Sans" panose="020B0604020202020204"/>
              </a:rPr>
              <a:t>.</a:t>
            </a:r>
            <a:endParaRPr lang="pt-BR" sz="1400" dirty="0">
              <a:solidFill>
                <a:schemeClr val="accent6">
                  <a:lumMod val="75000"/>
                </a:schemeClr>
              </a:solidFill>
              <a:latin typeface="Open Sans" panose="020B0604020202020204"/>
              <a:ea typeface="Open Sans"/>
              <a:cs typeface="Open Sans"/>
            </a:endParaRPr>
          </a:p>
          <a:p>
            <a:endParaRPr lang="pt-BR" sz="1200" dirty="0">
              <a:solidFill>
                <a:srgbClr val="434343"/>
              </a:solidFill>
              <a:latin typeface="Open Sans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271533914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23374" y="379620"/>
            <a:ext cx="420756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FB8526-A7DF-44F1-A0A0-E2C9088E1528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68068" y="4744922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Espaço Reservado para Data 5">
            <a:extLst>
              <a:ext uri="{FF2B5EF4-FFF2-40B4-BE49-F238E27FC236}">
                <a16:creationId xmlns:a16="http://schemas.microsoft.com/office/drawing/2014/main" id="{94035CE7-8287-4035-A310-4D4501A5A4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919F06F6-6265-49C7-8D70-4DF91E8F8B9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504559" y="6379802"/>
            <a:ext cx="1705361" cy="327947"/>
          </a:xfrm>
          <a:prstGeom prst="rect">
            <a:avLst/>
          </a:prstGeom>
        </p:spPr>
      </p:pic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D01F0A18-9385-466E-BA40-5D539B381D52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5.iv.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Desempenho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dos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modelos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MODELAGEM COM ESTATÍSTICA TRADICIONAL | </a:t>
            </a:r>
            <a:r>
              <a:rPr lang="en-US" sz="11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COMPARAÇÃO ENTRE TÉCNICAS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AE456669-CA43-4D09-90E9-85A8865CE744}"/>
              </a:ext>
            </a:extLst>
          </p:cNvPr>
          <p:cNvSpPr/>
          <p:nvPr/>
        </p:nvSpPr>
        <p:spPr>
          <a:xfrm>
            <a:off x="0" y="1442960"/>
            <a:ext cx="12192001" cy="3661700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dirty="0">
              <a:latin typeface="Open Sans" panose="020B0604020202020204"/>
            </a:endParaRPr>
          </a:p>
        </p:txBody>
      </p:sp>
      <p:sp>
        <p:nvSpPr>
          <p:cNvPr id="12" name="Rectangle 29">
            <a:extLst>
              <a:ext uri="{FF2B5EF4-FFF2-40B4-BE49-F238E27FC236}">
                <a16:creationId xmlns:a16="http://schemas.microsoft.com/office/drawing/2014/main" id="{E7B4FBFC-8624-418F-B800-6F6867DCDA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6360" y="1979977"/>
            <a:ext cx="6513031" cy="12643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marL="342900" indent="-34290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171450" indent="-171450" algn="just" eaLnBrk="0" hangingPunct="0">
              <a:lnSpc>
                <a:spcPct val="110000"/>
              </a:lnSpc>
              <a:buClr>
                <a:srgbClr val="434343"/>
              </a:buClr>
              <a:buFont typeface="Arial" panose="020B0604020202020204" pitchFamily="34" charset="0"/>
              <a:buChar char="•"/>
            </a:pPr>
            <a:r>
              <a:rPr lang="pt-BR" altLang="pt-BR" sz="1400" b="0" dirty="0">
                <a:solidFill>
                  <a:srgbClr val="434343"/>
                </a:solidFill>
                <a:latin typeface="Open sans" panose="020B0604020202020204"/>
              </a:rPr>
              <a:t>Ambas as técnicas apresentaram </a:t>
            </a:r>
            <a:r>
              <a:rPr lang="pt-BR" altLang="pt-BR" sz="1400" dirty="0">
                <a:solidFill>
                  <a:srgbClr val="434343"/>
                </a:solidFill>
                <a:latin typeface="Open sans" panose="020B0604020202020204"/>
              </a:rPr>
              <a:t>ótimo acerto</a:t>
            </a:r>
            <a:r>
              <a:rPr lang="pt-BR" altLang="pt-BR" sz="1400" b="0" dirty="0">
                <a:solidFill>
                  <a:srgbClr val="434343"/>
                </a:solidFill>
                <a:latin typeface="Open sans" panose="020B0604020202020204"/>
              </a:rPr>
              <a:t> preditivo. </a:t>
            </a:r>
          </a:p>
          <a:p>
            <a:pPr marL="171450" indent="-171450" algn="just" eaLnBrk="0" hangingPunct="0">
              <a:lnSpc>
                <a:spcPct val="110000"/>
              </a:lnSpc>
              <a:buClr>
                <a:srgbClr val="434343"/>
              </a:buClr>
              <a:buFont typeface="Arial" panose="020B0604020202020204" pitchFamily="34" charset="0"/>
              <a:buChar char="•"/>
            </a:pPr>
            <a:r>
              <a:rPr lang="pt-BR" altLang="pt-BR" sz="1400" b="0" dirty="0">
                <a:solidFill>
                  <a:srgbClr val="434343"/>
                </a:solidFill>
                <a:latin typeface="Open sans" panose="020B0604020202020204"/>
                <a:cs typeface="Arial"/>
              </a:rPr>
              <a:t>A </a:t>
            </a:r>
            <a:r>
              <a:rPr lang="pt-BR" altLang="pt-BR" sz="1400" dirty="0">
                <a:solidFill>
                  <a:srgbClr val="434343"/>
                </a:solidFill>
                <a:latin typeface="Open sans" panose="020B0604020202020204"/>
                <a:cs typeface="Arial"/>
              </a:rPr>
              <a:t>Árvore de Decisão (AD) </a:t>
            </a:r>
            <a:r>
              <a:rPr lang="pt-BR" altLang="pt-BR" sz="1400" b="0" dirty="0">
                <a:solidFill>
                  <a:srgbClr val="434343"/>
                </a:solidFill>
                <a:latin typeface="Open sans" panose="020B0604020202020204"/>
                <a:cs typeface="Arial"/>
              </a:rPr>
              <a:t>teve maior acerto geral que a </a:t>
            </a:r>
            <a:r>
              <a:rPr lang="pt-BR" altLang="pt-BR" sz="1400" dirty="0">
                <a:solidFill>
                  <a:srgbClr val="434343"/>
                </a:solidFill>
                <a:latin typeface="Open sans" panose="020B0604020202020204"/>
                <a:cs typeface="Arial"/>
              </a:rPr>
              <a:t>Regressão Logística (RL), </a:t>
            </a:r>
            <a:r>
              <a:rPr lang="pt-BR" altLang="pt-BR" sz="1400" b="0" dirty="0">
                <a:solidFill>
                  <a:srgbClr val="434343"/>
                </a:solidFill>
                <a:latin typeface="Open sans" panose="020B0604020202020204"/>
                <a:cs typeface="Arial"/>
              </a:rPr>
              <a:t>83% x 77%, mas a </a:t>
            </a:r>
            <a:r>
              <a:rPr lang="pt-BR" altLang="pt-BR" sz="1400" dirty="0">
                <a:solidFill>
                  <a:srgbClr val="434343"/>
                </a:solidFill>
                <a:latin typeface="Open sans" panose="020B0604020202020204"/>
                <a:cs typeface="Arial"/>
              </a:rPr>
              <a:t>RL</a:t>
            </a:r>
            <a:r>
              <a:rPr lang="pt-BR" altLang="pt-BR" sz="1400" b="0" dirty="0">
                <a:solidFill>
                  <a:srgbClr val="434343"/>
                </a:solidFill>
                <a:latin typeface="Open sans" panose="020B0604020202020204"/>
                <a:cs typeface="Arial"/>
              </a:rPr>
              <a:t> acertou mais as pessoas que realmente frequentam uma graduação (Sensibilidade 82% x 79%).</a:t>
            </a:r>
            <a:endParaRPr lang="pt-BR" altLang="pt-BR" sz="1400" b="0" dirty="0">
              <a:solidFill>
                <a:srgbClr val="434343"/>
              </a:solidFill>
              <a:latin typeface="Open sans" panose="020B0604020202020204"/>
              <a:ea typeface="Open sans"/>
              <a:cs typeface="Arial"/>
            </a:endParaRPr>
          </a:p>
          <a:p>
            <a:pPr marL="171450" indent="-171450" algn="just" eaLnBrk="0" hangingPunct="0">
              <a:lnSpc>
                <a:spcPct val="110000"/>
              </a:lnSpc>
              <a:buClr>
                <a:srgbClr val="434343"/>
              </a:buClr>
              <a:buFont typeface="Arial" panose="020B0604020202020204" pitchFamily="34" charset="0"/>
              <a:buChar char="•"/>
            </a:pPr>
            <a:r>
              <a:rPr lang="pt-BR" altLang="pt-BR" sz="1400" b="0" dirty="0">
                <a:solidFill>
                  <a:srgbClr val="434343"/>
                </a:solidFill>
                <a:latin typeface="Open sans" panose="020B0604020202020204"/>
                <a:cs typeface="Arial"/>
              </a:rPr>
              <a:t>A </a:t>
            </a:r>
            <a:r>
              <a:rPr lang="pt-BR" altLang="pt-BR" sz="1400" dirty="0">
                <a:solidFill>
                  <a:srgbClr val="434343"/>
                </a:solidFill>
                <a:latin typeface="Open sans" panose="020B0604020202020204"/>
                <a:cs typeface="Arial"/>
              </a:rPr>
              <a:t>RL </a:t>
            </a:r>
            <a:r>
              <a:rPr lang="pt-BR" altLang="pt-BR" sz="1400" b="0" dirty="0">
                <a:solidFill>
                  <a:srgbClr val="434343"/>
                </a:solidFill>
                <a:latin typeface="Open sans" panose="020B0604020202020204"/>
                <a:cs typeface="Arial"/>
              </a:rPr>
              <a:t>também teve ROC um pouco maior que a </a:t>
            </a:r>
            <a:r>
              <a:rPr lang="pt-BR" altLang="pt-BR" sz="1400" dirty="0">
                <a:solidFill>
                  <a:srgbClr val="434343"/>
                </a:solidFill>
                <a:latin typeface="Open sans" panose="020B0604020202020204"/>
                <a:cs typeface="Arial"/>
              </a:rPr>
              <a:t>AD</a:t>
            </a:r>
            <a:r>
              <a:rPr lang="pt-BR" altLang="pt-BR" sz="1400" b="0" dirty="0">
                <a:solidFill>
                  <a:srgbClr val="434343"/>
                </a:solidFill>
                <a:latin typeface="Open sans" panose="020B0604020202020204"/>
                <a:cs typeface="Arial"/>
              </a:rPr>
              <a:t>.</a:t>
            </a:r>
            <a:endParaRPr lang="pt-BR" altLang="pt-BR" sz="1400" dirty="0">
              <a:solidFill>
                <a:srgbClr val="434343"/>
              </a:solidFill>
              <a:latin typeface="Open sans" panose="020B0604020202020204"/>
              <a:ea typeface="Open sans" panose="020B0604020202020204"/>
            </a:endParaRPr>
          </a:p>
        </p:txBody>
      </p:sp>
      <p:sp>
        <p:nvSpPr>
          <p:cNvPr id="16" name="Botão de Ação: Obter Informações 15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84676F84-E16C-46CD-9ED4-0030ECECF3A9}"/>
              </a:ext>
            </a:extLst>
          </p:cNvPr>
          <p:cNvSpPr/>
          <p:nvPr/>
        </p:nvSpPr>
        <p:spPr>
          <a:xfrm>
            <a:off x="5103184" y="3993321"/>
            <a:ext cx="324000" cy="324000"/>
          </a:xfrm>
          <a:prstGeom prst="actionButtonInformation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8F1FE6FA-6181-4535-96A9-E82A412E3D80}"/>
              </a:ext>
            </a:extLst>
          </p:cNvPr>
          <p:cNvSpPr/>
          <p:nvPr/>
        </p:nvSpPr>
        <p:spPr>
          <a:xfrm>
            <a:off x="5446975" y="4029891"/>
            <a:ext cx="352589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schemeClr val="bg1"/>
                </a:solidFill>
                <a:latin typeface="Open Sans" panose="020B0604020202020204"/>
              </a:rPr>
              <a:t>Detalhes do desempenho: Treino x Teste</a:t>
            </a:r>
          </a:p>
        </p:txBody>
      </p:sp>
      <p:graphicFrame>
        <p:nvGraphicFramePr>
          <p:cNvPr id="2" name="Objeto 1">
            <a:extLst>
              <a:ext uri="{FF2B5EF4-FFF2-40B4-BE49-F238E27FC236}">
                <a16:creationId xmlns:a16="http://schemas.microsoft.com/office/drawing/2014/main" id="{0CF8B9C7-3217-4D21-BD22-8D9FFCA222F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27410933"/>
              </p:ext>
            </p:extLst>
          </p:nvPr>
        </p:nvGraphicFramePr>
        <p:xfrm>
          <a:off x="83744" y="1547363"/>
          <a:ext cx="4818000" cy="34528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5" imgW="5029354" imgH="3596765" progId="Excel.Sheet.12">
                  <p:link updateAutomatic="1"/>
                </p:oleObj>
              </mc:Choice>
              <mc:Fallback>
                <p:oleObj name="Worksheet" r:id="rId5" imgW="5029354" imgH="3596765" progId="Excel.Sheet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3744" y="1547363"/>
                        <a:ext cx="4818000" cy="34528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7255679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23374" y="379620"/>
            <a:ext cx="420756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FB8526-A7DF-44F1-A0A0-E2C9088E1528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68068" y="4744922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Espaço Reservado para Data 5">
            <a:extLst>
              <a:ext uri="{FF2B5EF4-FFF2-40B4-BE49-F238E27FC236}">
                <a16:creationId xmlns:a16="http://schemas.microsoft.com/office/drawing/2014/main" id="{94035CE7-8287-4035-A310-4D4501A5A4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919F06F6-6265-49C7-8D70-4DF91E8F8B9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504559" y="6379802"/>
            <a:ext cx="1705361" cy="327947"/>
          </a:xfrm>
          <a:prstGeom prst="rect">
            <a:avLst/>
          </a:prstGeom>
        </p:spPr>
      </p:pic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2C07A887-EEAE-4120-BC1D-FD4A8DA3F229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Regressão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Logística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MODELAGEM COM ESTATÍSTICA TRADICIONAL | </a:t>
            </a:r>
            <a:r>
              <a:rPr lang="en-US" sz="11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DESEMPENHO DO MODELO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7C4D1B07-7812-4664-80F0-CB062AFE1ED1}"/>
              </a:ext>
            </a:extLst>
          </p:cNvPr>
          <p:cNvSpPr/>
          <p:nvPr/>
        </p:nvSpPr>
        <p:spPr>
          <a:xfrm>
            <a:off x="0" y="1462576"/>
            <a:ext cx="10082143" cy="1031578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dirty="0">
              <a:latin typeface="Open Sans" panose="020B0604020202020204"/>
            </a:endParaRPr>
          </a:p>
        </p:txBody>
      </p:sp>
      <p:sp>
        <p:nvSpPr>
          <p:cNvPr id="16" name="Rectangle 29">
            <a:extLst>
              <a:ext uri="{FF2B5EF4-FFF2-40B4-BE49-F238E27FC236}">
                <a16:creationId xmlns:a16="http://schemas.microsoft.com/office/drawing/2014/main" id="{523D8FFE-2EED-4F24-BE83-083D6A2429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6200" y="1536750"/>
            <a:ext cx="9520600" cy="8938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indent="0" algn="just" eaLnBrk="0" hangingPunct="0">
              <a:lnSpc>
                <a:spcPct val="110000"/>
              </a:lnSpc>
              <a:buClr>
                <a:srgbClr val="800000"/>
              </a:buClr>
            </a:pPr>
            <a:r>
              <a:rPr lang="pt-BR" altLang="pt-BR" sz="1200" b="0" dirty="0">
                <a:solidFill>
                  <a:srgbClr val="434343"/>
                </a:solidFill>
                <a:latin typeface="Open sans" panose="020B0604020202020204"/>
              </a:rPr>
              <a:t>O desempenho do modelo, tanto nas bases de treino como de teste, apresentou ótimo acerto preditivo, próximo a 78% no percentual geral de classificação correta. O percentual de acerto do evento de frequentar ensino superior ficou em torno de 81%. O percentual de acerto do evento de não frequentar o ensino superior ficou em torno de 76%. A ROC também ficou estável perto de 84%.</a:t>
            </a:r>
          </a:p>
        </p:txBody>
      </p:sp>
      <p:sp>
        <p:nvSpPr>
          <p:cNvPr id="17" name="Botão de ação: Retornar 16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482E0EDA-F2FA-45EC-A312-C09579F2CECE}"/>
              </a:ext>
            </a:extLst>
          </p:cNvPr>
          <p:cNvSpPr/>
          <p:nvPr/>
        </p:nvSpPr>
        <p:spPr>
          <a:xfrm>
            <a:off x="9770843" y="4363846"/>
            <a:ext cx="324000" cy="324000"/>
          </a:xfrm>
          <a:prstGeom prst="actionButtonReturn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dirty="0"/>
          </a:p>
        </p:txBody>
      </p:sp>
      <p:graphicFrame>
        <p:nvGraphicFramePr>
          <p:cNvPr id="3" name="Objeto 2">
            <a:extLst>
              <a:ext uri="{FF2B5EF4-FFF2-40B4-BE49-F238E27FC236}">
                <a16:creationId xmlns:a16="http://schemas.microsoft.com/office/drawing/2014/main" id="{E4D2A3BA-4351-4163-9EEE-7106E38E877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56135659"/>
              </p:ext>
            </p:extLst>
          </p:nvPr>
        </p:nvGraphicFramePr>
        <p:xfrm>
          <a:off x="2524132" y="2656289"/>
          <a:ext cx="5033877" cy="360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5" imgW="5029354" imgH="3596765" progId="Excel.Sheet.12">
                  <p:link updateAutomatic="1"/>
                </p:oleObj>
              </mc:Choice>
              <mc:Fallback>
                <p:oleObj name="Worksheet" r:id="rId5" imgW="5029354" imgH="3596765" progId="Excel.Sheet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524132" y="2656289"/>
                        <a:ext cx="5033877" cy="360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9169547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to 1">
            <a:extLst>
              <a:ext uri="{FF2B5EF4-FFF2-40B4-BE49-F238E27FC236}">
                <a16:creationId xmlns:a16="http://schemas.microsoft.com/office/drawing/2014/main" id="{099283BA-054C-4C2A-B4B2-C00D9941E87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27673738"/>
              </p:ext>
            </p:extLst>
          </p:nvPr>
        </p:nvGraphicFramePr>
        <p:xfrm>
          <a:off x="2524125" y="2655888"/>
          <a:ext cx="5033963" cy="3600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5029354" imgH="3596765" progId="Excel.Sheet.12">
                  <p:link updateAutomatic="1"/>
                </p:oleObj>
              </mc:Choice>
              <mc:Fallback>
                <p:oleObj name="Worksheet" r:id="rId2" imgW="5029354" imgH="3596765" progId="Excel.Sheet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524125" y="2655888"/>
                        <a:ext cx="5033963" cy="3600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tângulo 13">
            <a:extLst>
              <a:ext uri="{FF2B5EF4-FFF2-40B4-BE49-F238E27FC236}">
                <a16:creationId xmlns:a16="http://schemas.microsoft.com/office/drawing/2014/main" id="{4EDE4CE4-AB09-41C0-A60E-5F6E7C2994E9}"/>
              </a:ext>
            </a:extLst>
          </p:cNvPr>
          <p:cNvSpPr/>
          <p:nvPr/>
        </p:nvSpPr>
        <p:spPr>
          <a:xfrm>
            <a:off x="0" y="1462576"/>
            <a:ext cx="10082143" cy="1031578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dirty="0">
              <a:latin typeface="Open Sans" panose="020B0604020202020204"/>
            </a:endParaRPr>
          </a:p>
        </p:txBody>
      </p:sp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23374" y="379620"/>
            <a:ext cx="420756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FB8526-A7DF-44F1-A0A0-E2C9088E1528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9568068" y="4744922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Espaço Reservado para Data 5">
            <a:extLst>
              <a:ext uri="{FF2B5EF4-FFF2-40B4-BE49-F238E27FC236}">
                <a16:creationId xmlns:a16="http://schemas.microsoft.com/office/drawing/2014/main" id="{94035CE7-8287-4035-A310-4D4501A5A4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919F06F6-6265-49C7-8D70-4DF91E8F8B93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504559" y="6379802"/>
            <a:ext cx="1705361" cy="327947"/>
          </a:xfrm>
          <a:prstGeom prst="rect">
            <a:avLst/>
          </a:prstGeom>
        </p:spPr>
      </p:pic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2C07A887-EEAE-4120-BC1D-FD4A8DA3F229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Árvore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de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Decisão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MODELAGEM COM ESTATÍSTICA TRADICIONAL | </a:t>
            </a:r>
            <a:r>
              <a:rPr lang="en-US" sz="11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DESEMPENHO DO MODELO</a:t>
            </a:r>
          </a:p>
        </p:txBody>
      </p:sp>
      <p:sp>
        <p:nvSpPr>
          <p:cNvPr id="17" name="Botão de ação: Retornar 16">
            <a:hlinkClick r:id="rId6" action="ppaction://hlinksldjump" highlightClick="1"/>
            <a:extLst>
              <a:ext uri="{FF2B5EF4-FFF2-40B4-BE49-F238E27FC236}">
                <a16:creationId xmlns:a16="http://schemas.microsoft.com/office/drawing/2014/main" id="{482E0EDA-F2FA-45EC-A312-C09579F2CECE}"/>
              </a:ext>
            </a:extLst>
          </p:cNvPr>
          <p:cNvSpPr/>
          <p:nvPr/>
        </p:nvSpPr>
        <p:spPr>
          <a:xfrm>
            <a:off x="9770843" y="4363846"/>
            <a:ext cx="324000" cy="324000"/>
          </a:xfrm>
          <a:prstGeom prst="actionButtonReturn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dirty="0"/>
          </a:p>
        </p:txBody>
      </p:sp>
      <p:sp>
        <p:nvSpPr>
          <p:cNvPr id="12" name="Rectangle 29">
            <a:extLst>
              <a:ext uri="{FF2B5EF4-FFF2-40B4-BE49-F238E27FC236}">
                <a16:creationId xmlns:a16="http://schemas.microsoft.com/office/drawing/2014/main" id="{410D426E-D154-44F9-856A-D622D9546F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6200" y="1536750"/>
            <a:ext cx="9520600" cy="8938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indent="0" algn="just" eaLnBrk="0" hangingPunct="0">
              <a:lnSpc>
                <a:spcPct val="110000"/>
              </a:lnSpc>
              <a:buClr>
                <a:srgbClr val="800000"/>
              </a:buClr>
            </a:pPr>
            <a:r>
              <a:rPr lang="pt-BR" altLang="pt-BR" sz="1200" b="0" dirty="0">
                <a:solidFill>
                  <a:srgbClr val="434343"/>
                </a:solidFill>
                <a:latin typeface="Open sans" panose="020B0604020202020204"/>
              </a:rPr>
              <a:t>O desempenho do modelo, tanto nas bases de treino como de teste, apresentou ótimo acerto preditivo, próximo a 82% no percentual geral de classificação correta. O percentual de acerto do evento de frequentar ensino superior ficou em torno de 79%. O percentual de acerto do evento de não frequentar o ensino superior ficou em torno de 84%. A ROC teve uma leve queda da base de treino para a base teste, de 89% para 81% demonstrando uma leve instabilidade no modelo.</a:t>
            </a:r>
          </a:p>
        </p:txBody>
      </p:sp>
    </p:spTree>
    <p:extLst>
      <p:ext uri="{BB962C8B-B14F-4D97-AF65-F5344CB8AC3E}">
        <p14:creationId xmlns:p14="http://schemas.microsoft.com/office/powerpoint/2010/main" val="213542463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15060" y="4625654"/>
            <a:ext cx="2628806" cy="211675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" name="Diagrama 1">
            <a:extLst>
              <a:ext uri="{FF2B5EF4-FFF2-40B4-BE49-F238E27FC236}">
                <a16:creationId xmlns:a16="http://schemas.microsoft.com/office/drawing/2014/main" id="{CB95FEA1-C38C-4438-AEAD-CF55A042FA4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41325113"/>
              </p:ext>
            </p:extLst>
          </p:nvPr>
        </p:nvGraphicFramePr>
        <p:xfrm>
          <a:off x="757811" y="195779"/>
          <a:ext cx="10071652" cy="44005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Google Shape;115;p18">
            <a:extLst>
              <a:ext uri="{FF2B5EF4-FFF2-40B4-BE49-F238E27FC236}">
                <a16:creationId xmlns:a16="http://schemas.microsoft.com/office/drawing/2014/main" id="{AD5E3D5B-4DB5-4E11-AB70-628F9A625BBA}"/>
              </a:ext>
            </a:extLst>
          </p:cNvPr>
          <p:cNvSpPr txBox="1"/>
          <p:nvPr/>
        </p:nvSpPr>
        <p:spPr>
          <a:xfrm>
            <a:off x="942109" y="2987964"/>
            <a:ext cx="1920362" cy="2116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da-DK" sz="1200" b="1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Open Sans"/>
                <a:cs typeface="Open Sans"/>
              </a:rPr>
              <a:t>Definição do problema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sz="1200" b="1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rgbClr val="DDDDDD"/>
                </a:solidFill>
                <a:latin typeface="Open Sans"/>
              </a:rPr>
              <a:t>Objetivos</a:t>
            </a:r>
            <a:endParaRPr lang="en-US" sz="1200" dirty="0">
              <a:solidFill>
                <a:srgbClr val="DDDDDD"/>
              </a:solidFill>
              <a:latin typeface="Open San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rgbClr val="DDDDDD"/>
                </a:solidFill>
                <a:latin typeface="Open Sans"/>
              </a:rPr>
              <a:t>Conceitos</a:t>
            </a:r>
            <a:r>
              <a:rPr lang="en-US" sz="1200" dirty="0">
                <a:solidFill>
                  <a:srgbClr val="DDDDDD"/>
                </a:solidFill>
                <a:latin typeface="Open Sans"/>
              </a:rPr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rgbClr val="DDDDDD"/>
                </a:solidFill>
                <a:latin typeface="Open Sans"/>
              </a:rPr>
              <a:t>Critérios</a:t>
            </a:r>
            <a:endParaRPr lang="en-US" sz="1200" dirty="0">
              <a:solidFill>
                <a:srgbClr val="DDDDDD"/>
              </a:solidFill>
              <a:latin typeface="Open San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rgbClr val="DDDDDD"/>
                </a:solidFill>
                <a:latin typeface="Open Sans"/>
              </a:rPr>
              <a:t>Histórico</a:t>
            </a:r>
            <a:r>
              <a:rPr lang="en-US" sz="1200" dirty="0">
                <a:solidFill>
                  <a:srgbClr val="DDDDDD"/>
                </a:solidFill>
                <a:latin typeface="Open Sans"/>
              </a:rPr>
              <a:t> de dados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rgbClr val="DDDDDD"/>
                </a:solidFill>
                <a:latin typeface="Open Sans"/>
              </a:rPr>
              <a:t>Variáveis</a:t>
            </a:r>
            <a:endParaRPr lang="en-US" sz="1200" dirty="0">
              <a:solidFill>
                <a:srgbClr val="DDDDDD"/>
              </a:solidFill>
              <a:latin typeface="Open San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" name="Google Shape;115;p18">
            <a:extLst>
              <a:ext uri="{FF2B5EF4-FFF2-40B4-BE49-F238E27FC236}">
                <a16:creationId xmlns:a16="http://schemas.microsoft.com/office/drawing/2014/main" id="{AFE34AE6-E13A-4648-B751-CE27D6EDDC6F}"/>
              </a:ext>
            </a:extLst>
          </p:cNvPr>
          <p:cNvSpPr txBox="1"/>
          <p:nvPr/>
        </p:nvSpPr>
        <p:spPr>
          <a:xfrm>
            <a:off x="3147856" y="2987964"/>
            <a:ext cx="1920362" cy="24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200" b="1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Open Sans"/>
                <a:cs typeface="Open Sans"/>
              </a:rPr>
              <a:t>Análise preliminar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1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Medidas resumo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200" dirty="0">
                <a:solidFill>
                  <a:srgbClr val="DDDDDD"/>
                </a:solidFill>
                <a:latin typeface="Open Sans"/>
                <a:sym typeface="Open Sans"/>
              </a:rPr>
              <a:t>Análise de frequências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+mn-ea"/>
                <a:cs typeface="+mn-cs"/>
                <a:sym typeface="Open Sans"/>
              </a:rPr>
              <a:t>Gráficos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200" dirty="0">
                <a:solidFill>
                  <a:srgbClr val="DDDDDD"/>
                </a:solidFill>
                <a:latin typeface="Open Sans"/>
                <a:sym typeface="Open Sans"/>
              </a:rPr>
              <a:t>Análise de </a:t>
            </a:r>
            <a:r>
              <a:rPr lang="pt-BR" sz="1200" i="1" dirty="0">
                <a:solidFill>
                  <a:srgbClr val="DDDDDD"/>
                </a:solidFill>
                <a:latin typeface="Open Sans"/>
                <a:sym typeface="Open Sans"/>
              </a:rPr>
              <a:t>outliers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+mn-ea"/>
                <a:cs typeface="+mn-cs"/>
                <a:sym typeface="Open Sans"/>
              </a:rPr>
              <a:t>Análise de</a:t>
            </a:r>
            <a:r>
              <a:rPr lang="pt-BR" sz="1200" dirty="0">
                <a:solidFill>
                  <a:srgbClr val="DDDDDD"/>
                </a:solidFill>
                <a:latin typeface="Open Sans"/>
                <a:sym typeface="Open Sans"/>
              </a:rPr>
              <a:t> </a:t>
            </a:r>
            <a:r>
              <a:rPr lang="pt-BR" sz="1200" i="1" dirty="0" err="1">
                <a:solidFill>
                  <a:srgbClr val="DDDDDD"/>
                </a:solidFill>
                <a:latin typeface="Open Sans"/>
                <a:sym typeface="Open Sans"/>
              </a:rPr>
              <a:t>missings</a:t>
            </a:r>
            <a:endParaRPr lang="pt-BR" sz="1200" i="1" dirty="0">
              <a:solidFill>
                <a:srgbClr val="DDDDDD"/>
              </a:solidFill>
              <a:latin typeface="Open Sans"/>
              <a:sym typeface="Open Sans"/>
            </a:endParaRPr>
          </a:p>
        </p:txBody>
      </p:sp>
      <p:sp>
        <p:nvSpPr>
          <p:cNvPr id="11" name="Google Shape;115;p18">
            <a:extLst>
              <a:ext uri="{FF2B5EF4-FFF2-40B4-BE49-F238E27FC236}">
                <a16:creationId xmlns:a16="http://schemas.microsoft.com/office/drawing/2014/main" id="{7CC50689-F2ED-4732-B53F-AD0B114B8E9E}"/>
              </a:ext>
            </a:extLst>
          </p:cNvPr>
          <p:cNvSpPr txBox="1"/>
          <p:nvPr/>
        </p:nvSpPr>
        <p:spPr>
          <a:xfrm>
            <a:off x="4993373" y="2987963"/>
            <a:ext cx="1834290" cy="2116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Open Sans"/>
                <a:ea typeface="Open Sans"/>
                <a:cs typeface="Open Sans"/>
              </a:rPr>
              <a:t>Avaliação das técnicas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Regressão Logística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Open Sans"/>
                <a:ea typeface="+mn-ea"/>
                <a:cs typeface="+mn-cs"/>
                <a:sym typeface="Open Sans"/>
              </a:rPr>
              <a:t>Árvore de Decisão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" name="Espaço Reservado para Data 5">
            <a:extLst>
              <a:ext uri="{FF2B5EF4-FFF2-40B4-BE49-F238E27FC236}">
                <a16:creationId xmlns:a16="http://schemas.microsoft.com/office/drawing/2014/main" id="{CFD695E7-181C-46B2-911D-897ECEF89B0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16" name="Imagem 15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A7D9B2E2-5E15-4005-B2C6-D2A3CDFA3E6F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Metodologia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de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de dados</a:t>
            </a:r>
          </a:p>
        </p:txBody>
      </p:sp>
      <p:sp>
        <p:nvSpPr>
          <p:cNvPr id="19" name="Google Shape;115;p18">
            <a:extLst>
              <a:ext uri="{FF2B5EF4-FFF2-40B4-BE49-F238E27FC236}">
                <a16:creationId xmlns:a16="http://schemas.microsoft.com/office/drawing/2014/main" id="{C7653D6A-8ACA-417F-AFF4-E33C10C3F7D1}"/>
              </a:ext>
            </a:extLst>
          </p:cNvPr>
          <p:cNvSpPr txBox="1"/>
          <p:nvPr/>
        </p:nvSpPr>
        <p:spPr>
          <a:xfrm>
            <a:off x="6849804" y="2987959"/>
            <a:ext cx="1834290" cy="2116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200" b="1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Open Sans"/>
                <a:cs typeface="Open Sans"/>
              </a:rPr>
              <a:t>Avaliação das técnicas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1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Random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 Forest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200" dirty="0" err="1">
                <a:solidFill>
                  <a:srgbClr val="DDDDDD"/>
                </a:solidFill>
                <a:latin typeface="Open Sans"/>
                <a:ea typeface="Open Sans"/>
                <a:cs typeface="Open Sans"/>
                <a:sym typeface="Open Sans"/>
              </a:rPr>
              <a:t>Boosting</a:t>
            </a:r>
            <a:endParaRPr lang="pt-BR" sz="1200" dirty="0">
              <a:solidFill>
                <a:srgbClr val="DDDDD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SVM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200" dirty="0" err="1">
                <a:solidFill>
                  <a:srgbClr val="DDDDDD"/>
                </a:solidFill>
                <a:latin typeface="Open Sans"/>
                <a:ea typeface="Open Sans"/>
                <a:cs typeface="Open Sans"/>
                <a:sym typeface="Open Sans"/>
              </a:rPr>
              <a:t>Deep</a:t>
            </a:r>
            <a:r>
              <a:rPr lang="pt-BR" sz="1200" dirty="0">
                <a:solidFill>
                  <a:srgbClr val="DDDDDD"/>
                </a:solidFill>
                <a:latin typeface="Open Sans"/>
                <a:ea typeface="Open Sans"/>
                <a:cs typeface="Open Sans"/>
                <a:sym typeface="Open Sans"/>
              </a:rPr>
              <a:t> Learning</a:t>
            </a:r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" name="Espaço Reservado para Número de Slide 4">
            <a:extLst>
              <a:ext uri="{FF2B5EF4-FFF2-40B4-BE49-F238E27FC236}">
                <a16:creationId xmlns:a16="http://schemas.microsoft.com/office/drawing/2014/main" id="{A1CE2BF2-52D0-4B74-90D5-03FCB69860B7}"/>
              </a:ext>
            </a:extLst>
          </p:cNvPr>
          <p:cNvSpPr txBox="1">
            <a:spLocks/>
          </p:cNvSpPr>
          <p:nvPr/>
        </p:nvSpPr>
        <p:spPr>
          <a:xfrm>
            <a:off x="11423374" y="379620"/>
            <a:ext cx="420756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FB8526-A7DF-44F1-A0A0-E2C9088E1528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sp>
        <p:nvSpPr>
          <p:cNvPr id="17" name="Pentágono 16">
            <a:extLst>
              <a:ext uri="{FF2B5EF4-FFF2-40B4-BE49-F238E27FC236}">
                <a16:creationId xmlns:a16="http://schemas.microsoft.com/office/drawing/2014/main" id="{58ABC1F7-E540-4BF7-B9A5-D8078D521D8D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987031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tudents devastated as in-person graduations are canceled - ABC News">
            <a:extLst>
              <a:ext uri="{FF2B5EF4-FFF2-40B4-BE49-F238E27FC236}">
                <a16:creationId xmlns:a16="http://schemas.microsoft.com/office/drawing/2014/main" id="{8598606F-B23B-473D-813C-60D9F7AABB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46" r="16902"/>
          <a:stretch/>
        </p:blipFill>
        <p:spPr bwMode="auto">
          <a:xfrm>
            <a:off x="-9868" y="-8878"/>
            <a:ext cx="4067203" cy="687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Retângulo 37">
            <a:extLst>
              <a:ext uri="{FF2B5EF4-FFF2-40B4-BE49-F238E27FC236}">
                <a16:creationId xmlns:a16="http://schemas.microsoft.com/office/drawing/2014/main" id="{D902E99D-1B43-474C-AC5E-3E8665E2FA1E}"/>
              </a:ext>
            </a:extLst>
          </p:cNvPr>
          <p:cNvSpPr/>
          <p:nvPr/>
        </p:nvSpPr>
        <p:spPr>
          <a:xfrm>
            <a:off x="4839286" y="1201127"/>
            <a:ext cx="7352714" cy="4428000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sp>
        <p:nvSpPr>
          <p:cNvPr id="22" name="Espaço Reservado para Número de Slide 4">
            <a:extLst>
              <a:ext uri="{FF2B5EF4-FFF2-40B4-BE49-F238E27FC236}">
                <a16:creationId xmlns:a16="http://schemas.microsoft.com/office/drawing/2014/main" id="{324E0CE1-943E-4588-9409-DC85D4F20EE4}"/>
              </a:ext>
            </a:extLst>
          </p:cNvPr>
          <p:cNvSpPr txBox="1">
            <a:spLocks/>
          </p:cNvSpPr>
          <p:nvPr/>
        </p:nvSpPr>
        <p:spPr>
          <a:xfrm>
            <a:off x="11414626" y="379620"/>
            <a:ext cx="434008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FB8526-A7DF-44F1-A0A0-E2C9088E1528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sp>
        <p:nvSpPr>
          <p:cNvPr id="23" name="Pentágono 22">
            <a:extLst>
              <a:ext uri="{FF2B5EF4-FFF2-40B4-BE49-F238E27FC236}">
                <a16:creationId xmlns:a16="http://schemas.microsoft.com/office/drawing/2014/main" id="{4AD239BA-824E-43B9-8187-7854EE9708F6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C614DE7C-93DF-40BF-8B79-1508222539C0}"/>
              </a:ext>
            </a:extLst>
          </p:cNvPr>
          <p:cNvSpPr txBox="1">
            <a:spLocks/>
          </p:cNvSpPr>
          <p:nvPr/>
        </p:nvSpPr>
        <p:spPr>
          <a:xfrm>
            <a:off x="4483471" y="274949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   6.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Conclusões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(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Preliminares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)</a:t>
            </a: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A6A3A2D8-6A84-408C-9312-C49BC22CB3C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10432739" y="6314406"/>
            <a:ext cx="1705361" cy="327947"/>
          </a:xfrm>
          <a:prstGeom prst="rect">
            <a:avLst/>
          </a:prstGeom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256AB113-9BE5-49A4-8452-60AEE132ACF3}"/>
              </a:ext>
            </a:extLst>
          </p:cNvPr>
          <p:cNvSpPr/>
          <p:nvPr/>
        </p:nvSpPr>
        <p:spPr>
          <a:xfrm>
            <a:off x="4861962" y="1248623"/>
            <a:ext cx="7276138" cy="41857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pt-BR" sz="1400" b="1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 </a:t>
            </a:r>
            <a:r>
              <a:rPr lang="pt-BR" sz="1400" b="1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Regressão Logística (RL)</a:t>
            </a: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apresentou</a:t>
            </a:r>
            <a:r>
              <a:rPr lang="pt-BR" sz="1400" b="1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melhor desempenho </a:t>
            </a: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em comparação com a Árvore de Decisão,</a:t>
            </a:r>
            <a:r>
              <a:rPr lang="pt-BR" sz="1400" b="1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com maior sensibilidade</a:t>
            </a:r>
            <a:r>
              <a:rPr lang="pt-BR" sz="1400" b="1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82% </a:t>
            </a: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(excelente desempenho).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4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As métricas de avaliação da </a:t>
            </a:r>
            <a:r>
              <a:rPr lang="pt-BR" sz="1400" b="1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RL</a:t>
            </a: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ficaram mais estáveis comparando o treino e o teste.</a:t>
            </a:r>
          </a:p>
          <a:p>
            <a:endParaRPr lang="pt-BR" sz="14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Das 57 variáveis disponíveis, apenas </a:t>
            </a:r>
            <a:r>
              <a:rPr lang="pt-BR" sz="1400" b="1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18 foram testadas </a:t>
            </a: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no modelo de </a:t>
            </a:r>
            <a:r>
              <a:rPr lang="pt-BR" sz="1400" b="1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RL</a:t>
            </a: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, sendo elas: Idade, Sexo, </a:t>
            </a:r>
            <a:r>
              <a:rPr lang="pt-BR" sz="1400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Tem_Plano_Saude</a:t>
            </a: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, Trabalhou_Ult_12M, </a:t>
            </a:r>
            <a:r>
              <a:rPr lang="pt-BR" sz="1400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Gastos_Sem_Renda</a:t>
            </a: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, </a:t>
            </a:r>
            <a:r>
              <a:rPr lang="pt-BR" sz="1400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Qtd_Cartaocred</a:t>
            </a: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, </a:t>
            </a:r>
            <a:r>
              <a:rPr lang="pt-BR" sz="1400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Qtd_Contacorr</a:t>
            </a: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, </a:t>
            </a:r>
            <a:r>
              <a:rPr lang="pt-BR" sz="1400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Qtd_Contapoup</a:t>
            </a: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, </a:t>
            </a:r>
            <a:r>
              <a:rPr lang="pt-BR" sz="1400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Anos_Estudo</a:t>
            </a: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, </a:t>
            </a:r>
            <a:r>
              <a:rPr lang="pt-BR" sz="1400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Renda_Total</a:t>
            </a: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, </a:t>
            </a:r>
            <a:r>
              <a:rPr lang="pt-BR" sz="1400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Pc_Renda_Disp</a:t>
            </a: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, </a:t>
            </a:r>
            <a:r>
              <a:rPr lang="pt-BR" sz="1400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Pc_Renda_Nao_Monet</a:t>
            </a: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, </a:t>
            </a:r>
            <a:r>
              <a:rPr lang="pt-BR" sz="1400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Pc_Deducao</a:t>
            </a: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, </a:t>
            </a:r>
            <a:r>
              <a:rPr lang="pt-BR" sz="1400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Instrucao</a:t>
            </a: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, UF, </a:t>
            </a:r>
            <a:r>
              <a:rPr lang="pt-BR" sz="1400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Estrato_Pof</a:t>
            </a: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, </a:t>
            </a:r>
            <a:r>
              <a:rPr lang="pt-BR" sz="1400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Cor_Raca</a:t>
            </a: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, Composição.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4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b="1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5 variáveis </a:t>
            </a: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compõe a </a:t>
            </a:r>
            <a:r>
              <a:rPr lang="pt-BR" sz="1400" b="1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Regressão Logística </a:t>
            </a: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e explicam a inadimplência: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Idade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1400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Tem_Plano_Saude</a:t>
            </a:r>
            <a:endParaRPr lang="pt-BR" sz="14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1400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Anos_Estudo</a:t>
            </a:r>
            <a:endParaRPr lang="pt-BR" sz="14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1400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Pc_Renda_Nao_Monet</a:t>
            </a:r>
            <a:endParaRPr lang="pt-BR" sz="14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1400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Pc_Deducao</a:t>
            </a:r>
            <a:endParaRPr lang="pt-BR" sz="14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004143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23374" y="379620"/>
            <a:ext cx="407503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49</a:t>
            </a:fld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15060" y="4625654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Espaço Reservado para Data 5">
            <a:extLst>
              <a:ext uri="{FF2B5EF4-FFF2-40B4-BE49-F238E27FC236}">
                <a16:creationId xmlns:a16="http://schemas.microsoft.com/office/drawing/2014/main" id="{C12A3D3C-1B8D-43C2-9967-93C9AA30D0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@2021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E3736A4C-EEC1-4F3B-829B-FFD34CDE99DC}"/>
              </a:ext>
            </a:extLst>
          </p:cNvPr>
          <p:cNvSpPr/>
          <p:nvPr/>
        </p:nvSpPr>
        <p:spPr>
          <a:xfrm>
            <a:off x="1646" y="5359398"/>
            <a:ext cx="10195299" cy="576000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dirty="0">
              <a:latin typeface="Open Sans" panose="020B0604020202020204"/>
            </a:endParaRP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AD26D684-7514-4CB2-A141-4D9654AE9F24}"/>
              </a:ext>
            </a:extLst>
          </p:cNvPr>
          <p:cNvSpPr/>
          <p:nvPr/>
        </p:nvSpPr>
        <p:spPr>
          <a:xfrm>
            <a:off x="32996" y="5418333"/>
            <a:ext cx="1016394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SP é os estado que possui o maior número de entrevistados, seguido por MG e RJ, todos estados do Sudeste.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A base é bem distribuída, a maioria das </a:t>
            </a:r>
            <a:r>
              <a:rPr lang="pt-BR" sz="1200" dirty="0" err="1">
                <a:solidFill>
                  <a:srgbClr val="434343"/>
                </a:solidFill>
                <a:latin typeface="Open Sans" panose="020B0604020202020204"/>
              </a:rPr>
              <a:t>UFs</a:t>
            </a: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 tem frequência próxima de 3%</a:t>
            </a:r>
          </a:p>
        </p:txBody>
      </p:sp>
      <p:sp>
        <p:nvSpPr>
          <p:cNvPr id="17" name="Title Placeholder 1">
            <a:extLst>
              <a:ext uri="{FF2B5EF4-FFF2-40B4-BE49-F238E27FC236}">
                <a16:creationId xmlns:a16="http://schemas.microsoft.com/office/drawing/2014/main" id="{5B73C03E-8708-4020-BA14-5F5821F7C82D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Detalhes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das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análises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sz="1100" dirty="0" err="1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Variáveis</a:t>
            </a:r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do </a:t>
            </a:r>
            <a:r>
              <a:rPr lang="en-US" sz="1100" dirty="0" err="1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Entrevistado</a:t>
            </a:r>
            <a:endParaRPr lang="en-US" sz="11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0" name="Botão de ação: Retornar 9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F2A00F4B-FCD2-4727-9DA7-98AB72C00625}"/>
              </a:ext>
            </a:extLst>
          </p:cNvPr>
          <p:cNvSpPr/>
          <p:nvPr/>
        </p:nvSpPr>
        <p:spPr>
          <a:xfrm>
            <a:off x="9598489" y="5485398"/>
            <a:ext cx="324000" cy="324000"/>
          </a:xfrm>
          <a:prstGeom prst="actionButtonReturn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/>
          </a:p>
        </p:txBody>
      </p:sp>
      <p:graphicFrame>
        <p:nvGraphicFramePr>
          <p:cNvPr id="2" name="Objeto 1">
            <a:extLst>
              <a:ext uri="{FF2B5EF4-FFF2-40B4-BE49-F238E27FC236}">
                <a16:creationId xmlns:a16="http://schemas.microsoft.com/office/drawing/2014/main" id="{ABD6E0EE-6618-4569-9D6F-564DE31070F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23007145"/>
              </p:ext>
            </p:extLst>
          </p:nvPr>
        </p:nvGraphicFramePr>
        <p:xfrm>
          <a:off x="287174" y="1147934"/>
          <a:ext cx="9723069" cy="39624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4" imgW="9723069" imgH="3962491" progId="Excel.Sheet.12">
                  <p:link updateAutomatic="1"/>
                </p:oleObj>
              </mc:Choice>
              <mc:Fallback>
                <p:oleObj name="Worksheet" r:id="rId4" imgW="9723069" imgH="3962491" progId="Excel.Sheet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87174" y="1147934"/>
                        <a:ext cx="9723069" cy="39624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3" name="Imagem 12">
            <a:extLst>
              <a:ext uri="{FF2B5EF4-FFF2-40B4-BE49-F238E27FC236}">
                <a16:creationId xmlns:a16="http://schemas.microsoft.com/office/drawing/2014/main" id="{1C6ABC8F-E75F-42F3-AFB3-8CB20737F966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3940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62;p13">
            <a:extLst>
              <a:ext uri="{FF2B5EF4-FFF2-40B4-BE49-F238E27FC236}">
                <a16:creationId xmlns:a16="http://schemas.microsoft.com/office/drawing/2014/main" id="{8B9985CB-6CA9-436F-94A6-2475F49B55AD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259381" y="4383155"/>
            <a:ext cx="2932619" cy="2474845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Espaço Reservado para Número de Slide 4">
            <a:extLst>
              <a:ext uri="{FF2B5EF4-FFF2-40B4-BE49-F238E27FC236}">
                <a16:creationId xmlns:a16="http://schemas.microsoft.com/office/drawing/2014/main" id="{324E0CE1-943E-4588-9409-DC85D4F20EE4}"/>
              </a:ext>
            </a:extLst>
          </p:cNvPr>
          <p:cNvSpPr txBox="1">
            <a:spLocks/>
          </p:cNvSpPr>
          <p:nvPr/>
        </p:nvSpPr>
        <p:spPr>
          <a:xfrm>
            <a:off x="11529390" y="379620"/>
            <a:ext cx="274983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5</a:t>
            </a:fld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23" name="Pentágono 22">
            <a:extLst>
              <a:ext uri="{FF2B5EF4-FFF2-40B4-BE49-F238E27FC236}">
                <a16:creationId xmlns:a16="http://schemas.microsoft.com/office/drawing/2014/main" id="{4AD239BA-824E-43B9-8187-7854EE9708F6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16" name="Title Placeholder 1">
            <a:extLst>
              <a:ext uri="{FF2B5EF4-FFF2-40B4-BE49-F238E27FC236}">
                <a16:creationId xmlns:a16="http://schemas.microsoft.com/office/drawing/2014/main" id="{FE5B923B-7615-4D2B-8B10-CCD77CD5B3B9}"/>
              </a:ext>
            </a:extLst>
          </p:cNvPr>
          <p:cNvSpPr txBox="1">
            <a:spLocks/>
          </p:cNvSpPr>
          <p:nvPr/>
        </p:nvSpPr>
        <p:spPr>
          <a:xfrm>
            <a:off x="3647549" y="12575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pt-BR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1. Objetivo do Trabalho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ED072FB0-079E-451B-A8DE-04ADFF128F4D}"/>
              </a:ext>
            </a:extLst>
          </p:cNvPr>
          <p:cNvSpPr/>
          <p:nvPr/>
        </p:nvSpPr>
        <p:spPr>
          <a:xfrm>
            <a:off x="3966738" y="838984"/>
            <a:ext cx="7200000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O objetivo do trabalho é </a:t>
            </a:r>
            <a:r>
              <a:rPr lang="pt-BR" sz="1400" b="1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predizer o valor do aluguel de acordo com a região, quantidade de quartos e metros quadrados.</a:t>
            </a:r>
          </a:p>
          <a:p>
            <a:pPr algn="just"/>
            <a:endParaRPr lang="pt-BR" sz="14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algn="just"/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 predição será realizada utilizando uma </a:t>
            </a:r>
            <a:r>
              <a:rPr lang="pt-BR" sz="1400" b="1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base extraída do site </a:t>
            </a:r>
            <a:r>
              <a:rPr lang="pt-BR" sz="1400" b="1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hlinkClick r:id="rId3" action="ppaction://hlinkfile"/>
              </a:rPr>
              <a:t>Idealista.com</a:t>
            </a:r>
            <a:r>
              <a:rPr lang="pt-BR" sz="1400" b="1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, modelos estatísticos e algoritmos de Inteligência Artificial</a:t>
            </a: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, que selecionarão as </a:t>
            </a:r>
            <a:r>
              <a:rPr lang="pt-BR" sz="1400" b="1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características mais relevantes</a:t>
            </a: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que explicam o evento em questão.</a:t>
            </a:r>
          </a:p>
          <a:p>
            <a:pPr algn="just"/>
            <a:endParaRPr lang="pt-BR" sz="14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algn="just"/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Desta formar será possível identificar o melhor as regiões com valores ideais de locação, bem como saber se o valor está na media praticada na região.</a:t>
            </a:r>
          </a:p>
          <a:p>
            <a:pPr algn="just"/>
            <a:endParaRPr lang="pt-BR" sz="14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algn="just"/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Como próximo passo, este trabalho pode incluir uma analise do perfil do arrendador afim de realizar recomendações da local ideal, baseado no clima, comércios locais, hospitais, faixa etária e outras variáveis.</a:t>
            </a:r>
          </a:p>
          <a:p>
            <a:pPr algn="just"/>
            <a:endParaRPr lang="pt-BR" sz="14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E7608045-A8D1-44D8-9177-8B5DDC17C401}"/>
              </a:ext>
            </a:extLst>
          </p:cNvPr>
          <p:cNvSpPr/>
          <p:nvPr/>
        </p:nvSpPr>
        <p:spPr>
          <a:xfrm>
            <a:off x="1438864" y="831681"/>
            <a:ext cx="189840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da-DK" dirty="0">
                <a:solidFill>
                  <a:schemeClr val="accent4"/>
                </a:solidFill>
                <a:latin typeface="Open Sans" panose="020B0604020202020204"/>
              </a:rPr>
              <a:t>Modificar imagem a seu critério</a:t>
            </a:r>
            <a:endParaRPr lang="pt-BR" dirty="0">
              <a:solidFill>
                <a:schemeClr val="accent4"/>
              </a:solidFill>
              <a:latin typeface="Open Sans" panose="020B0604020202020204"/>
            </a:endParaRPr>
          </a:p>
        </p:txBody>
      </p:sp>
      <p:pic>
        <p:nvPicPr>
          <p:cNvPr id="15" name="Imagem 1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6544277" y="6347292"/>
            <a:ext cx="1705361" cy="327947"/>
          </a:xfrm>
          <a:prstGeom prst="rect">
            <a:avLst/>
          </a:prstGeom>
        </p:spPr>
      </p:pic>
      <p:pic>
        <p:nvPicPr>
          <p:cNvPr id="90114" name="Picture 2" descr="Portugal é melhor para morar ou para visitar">
            <a:extLst>
              <a:ext uri="{FF2B5EF4-FFF2-40B4-BE49-F238E27FC236}">
                <a16:creationId xmlns:a16="http://schemas.microsoft.com/office/drawing/2014/main" id="{7BF3400A-C69D-4593-8B2B-326CEE1495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38" r="11047"/>
          <a:stretch/>
        </p:blipFill>
        <p:spPr bwMode="auto">
          <a:xfrm>
            <a:off x="-21159" y="0"/>
            <a:ext cx="342863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921686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23374" y="379620"/>
            <a:ext cx="407503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50</a:t>
            </a:fld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15060" y="4625654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Espaço Reservado para Data 5">
            <a:extLst>
              <a:ext uri="{FF2B5EF4-FFF2-40B4-BE49-F238E27FC236}">
                <a16:creationId xmlns:a16="http://schemas.microsoft.com/office/drawing/2014/main" id="{C12A3D3C-1B8D-43C2-9967-93C9AA30D0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@2021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C614DE7C-93DF-40BF-8B79-1508222539C0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Detalhes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das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análises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sz="1100" dirty="0" err="1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Variáveis</a:t>
            </a:r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do </a:t>
            </a:r>
            <a:r>
              <a:rPr lang="en-US" sz="1100" dirty="0" err="1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Entrevistado</a:t>
            </a:r>
            <a:endParaRPr lang="en-US" sz="11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BE6D7AAC-FB70-4685-830B-211863D2423D}"/>
              </a:ext>
            </a:extLst>
          </p:cNvPr>
          <p:cNvSpPr/>
          <p:nvPr/>
        </p:nvSpPr>
        <p:spPr>
          <a:xfrm>
            <a:off x="6218984" y="3874528"/>
            <a:ext cx="5496613" cy="1093452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dirty="0">
              <a:latin typeface="Open Sans" panose="020B0604020202020204"/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2E4CDB0E-DE03-4703-9450-CA4CAF25D7A7}"/>
              </a:ext>
            </a:extLst>
          </p:cNvPr>
          <p:cNvSpPr/>
          <p:nvPr/>
        </p:nvSpPr>
        <p:spPr>
          <a:xfrm>
            <a:off x="6231713" y="3933463"/>
            <a:ext cx="505438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A maior parte dos entrevistados moram em regiões urbanas mais concentrados em cidades do interior (43%)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Mulheres são a maioria da base de dados (53%)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Entrevistados são na maioria de cor Parda ou Branca (88% juntos)</a:t>
            </a:r>
          </a:p>
        </p:txBody>
      </p:sp>
      <p:sp>
        <p:nvSpPr>
          <p:cNvPr id="15" name="Botão de ação: Retornar 14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7CF7BB66-95FB-4F50-ABCA-65B87C510392}"/>
              </a:ext>
            </a:extLst>
          </p:cNvPr>
          <p:cNvSpPr/>
          <p:nvPr/>
        </p:nvSpPr>
        <p:spPr>
          <a:xfrm>
            <a:off x="11191527" y="4259254"/>
            <a:ext cx="324000" cy="324000"/>
          </a:xfrm>
          <a:prstGeom prst="actionButtonReturn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/>
          </a:p>
        </p:txBody>
      </p:sp>
      <p:graphicFrame>
        <p:nvGraphicFramePr>
          <p:cNvPr id="3" name="Objeto 2">
            <a:extLst>
              <a:ext uri="{FF2B5EF4-FFF2-40B4-BE49-F238E27FC236}">
                <a16:creationId xmlns:a16="http://schemas.microsoft.com/office/drawing/2014/main" id="{45E1841F-5BC8-4FF1-9712-10883D9DC2B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36127567"/>
              </p:ext>
            </p:extLst>
          </p:nvPr>
        </p:nvGraphicFramePr>
        <p:xfrm>
          <a:off x="1011219" y="1002629"/>
          <a:ext cx="4321175" cy="2520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4" imgW="4320578" imgH="2522311" progId="Excel.Sheet.12">
                  <p:link updateAutomatic="1"/>
                </p:oleObj>
              </mc:Choice>
              <mc:Fallback>
                <p:oleObj name="Worksheet" r:id="rId4" imgW="4320578" imgH="2522311" progId="Excel.Sheet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11219" y="1002629"/>
                        <a:ext cx="4321175" cy="2520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to 3">
            <a:extLst>
              <a:ext uri="{FF2B5EF4-FFF2-40B4-BE49-F238E27FC236}">
                <a16:creationId xmlns:a16="http://schemas.microsoft.com/office/drawing/2014/main" id="{FB037DD7-770C-45E3-81B2-2D599EB3089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54248423"/>
              </p:ext>
            </p:extLst>
          </p:nvPr>
        </p:nvGraphicFramePr>
        <p:xfrm>
          <a:off x="5887011" y="1002629"/>
          <a:ext cx="5399087" cy="2520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6" imgW="5402490" imgH="2522311" progId="Excel.Sheet.12">
                  <p:link updateAutomatic="1"/>
                </p:oleObj>
              </mc:Choice>
              <mc:Fallback>
                <p:oleObj name="Worksheet" r:id="rId6" imgW="5402490" imgH="2522311" progId="Excel.Sheet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887011" y="1002629"/>
                        <a:ext cx="5399087" cy="2520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to 4">
            <a:extLst>
              <a:ext uri="{FF2B5EF4-FFF2-40B4-BE49-F238E27FC236}">
                <a16:creationId xmlns:a16="http://schemas.microsoft.com/office/drawing/2014/main" id="{9F0EF321-9237-4609-800C-5DC876636D7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38962747"/>
              </p:ext>
            </p:extLst>
          </p:nvPr>
        </p:nvGraphicFramePr>
        <p:xfrm>
          <a:off x="111900" y="3835399"/>
          <a:ext cx="6119813" cy="2520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8" imgW="6118950" imgH="2522311" progId="Excel.Sheet.12">
                  <p:link updateAutomatic="1"/>
                </p:oleObj>
              </mc:Choice>
              <mc:Fallback>
                <p:oleObj name="Worksheet" r:id="rId8" imgW="6118950" imgH="2522311" progId="Excel.Sheet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11900" y="3835399"/>
                        <a:ext cx="6119813" cy="2520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" name="Imagem 15">
            <a:extLst>
              <a:ext uri="{FF2B5EF4-FFF2-40B4-BE49-F238E27FC236}">
                <a16:creationId xmlns:a16="http://schemas.microsoft.com/office/drawing/2014/main" id="{B3222EC1-AE90-441C-9170-06F9A5B46678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80606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tângulo 21">
            <a:extLst>
              <a:ext uri="{FF2B5EF4-FFF2-40B4-BE49-F238E27FC236}">
                <a16:creationId xmlns:a16="http://schemas.microsoft.com/office/drawing/2014/main" id="{1BDF583E-F756-4DA1-946A-301BCC7DC215}"/>
              </a:ext>
            </a:extLst>
          </p:cNvPr>
          <p:cNvSpPr/>
          <p:nvPr/>
        </p:nvSpPr>
        <p:spPr>
          <a:xfrm>
            <a:off x="0" y="4541464"/>
            <a:ext cx="10195299" cy="834291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dirty="0">
              <a:latin typeface="Open Sans" panose="020B0604020202020204"/>
            </a:endParaRPr>
          </a:p>
        </p:txBody>
      </p:sp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23374" y="379620"/>
            <a:ext cx="407503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51</a:t>
            </a:fld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15060" y="4625654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Espaço Reservado para Data 5">
            <a:extLst>
              <a:ext uri="{FF2B5EF4-FFF2-40B4-BE49-F238E27FC236}">
                <a16:creationId xmlns:a16="http://schemas.microsoft.com/office/drawing/2014/main" id="{C12A3D3C-1B8D-43C2-9967-93C9AA30D0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@2021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C614DE7C-93DF-40BF-8B79-1508222539C0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Detalhes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das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análises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 err="1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Variáveis</a:t>
            </a:r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do </a:t>
            </a:r>
            <a:r>
              <a:rPr lang="en-US" sz="1100" dirty="0" err="1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Entrevistado</a:t>
            </a:r>
            <a:endParaRPr lang="en-US" sz="11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539B97D-94E1-470D-A176-43CE0E7F15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650" y="1387451"/>
            <a:ext cx="3694091" cy="252000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AF51878A-082F-4F08-BAE9-21C67551F0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6227" y="1387451"/>
            <a:ext cx="3579545" cy="2520000"/>
          </a:xfrm>
          <a:prstGeom prst="rect">
            <a:avLst/>
          </a:prstGeom>
        </p:spPr>
      </p:pic>
      <p:graphicFrame>
        <p:nvGraphicFramePr>
          <p:cNvPr id="8" name="Objeto 7">
            <a:extLst>
              <a:ext uri="{FF2B5EF4-FFF2-40B4-BE49-F238E27FC236}">
                <a16:creationId xmlns:a16="http://schemas.microsoft.com/office/drawing/2014/main" id="{CEE8BFCC-F8E8-4165-8AF1-1ECA54FA09C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13168707"/>
              </p:ext>
            </p:extLst>
          </p:nvPr>
        </p:nvGraphicFramePr>
        <p:xfrm>
          <a:off x="8906113" y="1567451"/>
          <a:ext cx="2363591" cy="216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5" imgW="1935454" imgH="1767829" progId="Excel.Sheet.12">
                  <p:link updateAutomatic="1"/>
                </p:oleObj>
              </mc:Choice>
              <mc:Fallback>
                <p:oleObj name="Worksheet" r:id="rId5" imgW="1935454" imgH="1767829" progId="Excel.Sheet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906113" y="1567451"/>
                        <a:ext cx="2363591" cy="216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Retângulo 22">
            <a:extLst>
              <a:ext uri="{FF2B5EF4-FFF2-40B4-BE49-F238E27FC236}">
                <a16:creationId xmlns:a16="http://schemas.microsoft.com/office/drawing/2014/main" id="{705657C8-FBC9-4A01-88B1-ADF02C1097F8}"/>
              </a:ext>
            </a:extLst>
          </p:cNvPr>
          <p:cNvSpPr/>
          <p:nvPr/>
        </p:nvSpPr>
        <p:spPr>
          <a:xfrm>
            <a:off x="318365" y="4614576"/>
            <a:ext cx="939224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A base de dados é de clientes de meia idade, sendo metade dos clientes com menos de 37 anos e 75% dos clientes abaixo de 48.</a:t>
            </a:r>
          </a:p>
          <a:p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Verificamos uma distribuição assimétrica à direita indicando poucos clientes com idades maiores.</a:t>
            </a:r>
          </a:p>
          <a:p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A idade mínima é de 17 anos que está condizente com o filtro feito na base de trabalhar apenas com maiores de 17 anos.</a:t>
            </a:r>
          </a:p>
        </p:txBody>
      </p:sp>
      <p:sp>
        <p:nvSpPr>
          <p:cNvPr id="24" name="Botão de ação: Retornar 23">
            <a:hlinkClick r:id="rId7" action="ppaction://hlinksldjump" highlightClick="1"/>
            <a:extLst>
              <a:ext uri="{FF2B5EF4-FFF2-40B4-BE49-F238E27FC236}">
                <a16:creationId xmlns:a16="http://schemas.microsoft.com/office/drawing/2014/main" id="{C9FA5DD5-2780-41A6-B802-7E123B1A8EE8}"/>
              </a:ext>
            </a:extLst>
          </p:cNvPr>
          <p:cNvSpPr/>
          <p:nvPr/>
        </p:nvSpPr>
        <p:spPr>
          <a:xfrm>
            <a:off x="9712253" y="4796609"/>
            <a:ext cx="324000" cy="324000"/>
          </a:xfrm>
          <a:prstGeom prst="actionButtonReturn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E97F27DB-D996-4A20-95F9-B6646DB576EF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92881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23374" y="379620"/>
            <a:ext cx="407503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52</a:t>
            </a:fld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15060" y="4625654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Espaço Reservado para Data 5">
            <a:extLst>
              <a:ext uri="{FF2B5EF4-FFF2-40B4-BE49-F238E27FC236}">
                <a16:creationId xmlns:a16="http://schemas.microsoft.com/office/drawing/2014/main" id="{C12A3D3C-1B8D-43C2-9967-93C9AA30D0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@2021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E3736A4C-EEC1-4F3B-829B-FFD34CDE99DC}"/>
              </a:ext>
            </a:extLst>
          </p:cNvPr>
          <p:cNvSpPr/>
          <p:nvPr/>
        </p:nvSpPr>
        <p:spPr>
          <a:xfrm>
            <a:off x="1646" y="4897759"/>
            <a:ext cx="10195299" cy="576000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dirty="0">
              <a:latin typeface="Open Sans" panose="020B0604020202020204"/>
            </a:endParaRP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AD26D684-7514-4CB2-A141-4D9654AE9F24}"/>
              </a:ext>
            </a:extLst>
          </p:cNvPr>
          <p:cNvSpPr/>
          <p:nvPr/>
        </p:nvSpPr>
        <p:spPr>
          <a:xfrm>
            <a:off x="32996" y="4956694"/>
            <a:ext cx="1016394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Entrevistados sem plano de saúde são maioria na base (68%)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Maioria trabalhou nos últimos 12 meses (84%)</a:t>
            </a:r>
          </a:p>
        </p:txBody>
      </p:sp>
      <p:sp>
        <p:nvSpPr>
          <p:cNvPr id="17" name="Title Placeholder 1">
            <a:extLst>
              <a:ext uri="{FF2B5EF4-FFF2-40B4-BE49-F238E27FC236}">
                <a16:creationId xmlns:a16="http://schemas.microsoft.com/office/drawing/2014/main" id="{5B73C03E-8708-4020-BA14-5F5821F7C82D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Detalhes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das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análises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sz="1100" dirty="0" err="1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Variáveis</a:t>
            </a:r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do </a:t>
            </a:r>
            <a:r>
              <a:rPr lang="en-US" sz="1100" dirty="0" err="1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Entrevistado</a:t>
            </a:r>
            <a:endParaRPr lang="en-US" sz="11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0" name="Botão de ação: Retornar 9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F2A00F4B-FCD2-4727-9DA7-98AB72C00625}"/>
              </a:ext>
            </a:extLst>
          </p:cNvPr>
          <p:cNvSpPr/>
          <p:nvPr/>
        </p:nvSpPr>
        <p:spPr>
          <a:xfrm>
            <a:off x="9598489" y="5023759"/>
            <a:ext cx="324000" cy="324000"/>
          </a:xfrm>
          <a:prstGeom prst="actionButtonReturn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/>
          </a:p>
        </p:txBody>
      </p:sp>
      <p:graphicFrame>
        <p:nvGraphicFramePr>
          <p:cNvPr id="13" name="Objeto 12">
            <a:extLst>
              <a:ext uri="{FF2B5EF4-FFF2-40B4-BE49-F238E27FC236}">
                <a16:creationId xmlns:a16="http://schemas.microsoft.com/office/drawing/2014/main" id="{4A1C927D-BBA3-4F28-93DC-C5190EA01BD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7486915"/>
              </p:ext>
            </p:extLst>
          </p:nvPr>
        </p:nvGraphicFramePr>
        <p:xfrm>
          <a:off x="538376" y="1283604"/>
          <a:ext cx="6120000" cy="28575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4" imgW="5402490" imgH="2522311" progId="Excel.Sheet.12">
                  <p:link updateAutomatic="1"/>
                </p:oleObj>
              </mc:Choice>
              <mc:Fallback>
                <p:oleObj name="Worksheet" r:id="rId4" imgW="5402490" imgH="2522311" progId="Excel.Sheet.12">
                  <p:link updateAutomatic="1"/>
                  <p:pic>
                    <p:nvPicPr>
                      <p:cNvPr id="6" name="Objeto 5">
                        <a:extLst>
                          <a:ext uri="{FF2B5EF4-FFF2-40B4-BE49-F238E27FC236}">
                            <a16:creationId xmlns:a16="http://schemas.microsoft.com/office/drawing/2014/main" id="{0F08B9FE-9AF2-4B69-87E7-BEE8CC984E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38376" y="1283604"/>
                        <a:ext cx="6120000" cy="28575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to 13">
            <a:extLst>
              <a:ext uri="{FF2B5EF4-FFF2-40B4-BE49-F238E27FC236}">
                <a16:creationId xmlns:a16="http://schemas.microsoft.com/office/drawing/2014/main" id="{DC6B65E4-6812-46F6-885C-88FEC4734FE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66328476"/>
              </p:ext>
            </p:extLst>
          </p:nvPr>
        </p:nvGraphicFramePr>
        <p:xfrm>
          <a:off x="5534977" y="1283604"/>
          <a:ext cx="6120000" cy="28575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6" imgW="5402490" imgH="2522311" progId="Excel.Sheet.12">
                  <p:link updateAutomatic="1"/>
                </p:oleObj>
              </mc:Choice>
              <mc:Fallback>
                <p:oleObj name="Worksheet" r:id="rId6" imgW="5402490" imgH="2522311" progId="Excel.Sheet.12">
                  <p:link updateAutomatic="1"/>
                  <p:pic>
                    <p:nvPicPr>
                      <p:cNvPr id="7" name="Objeto 6">
                        <a:extLst>
                          <a:ext uri="{FF2B5EF4-FFF2-40B4-BE49-F238E27FC236}">
                            <a16:creationId xmlns:a16="http://schemas.microsoft.com/office/drawing/2014/main" id="{54B41E03-61CE-4A43-AB99-F6604578C13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534977" y="1283604"/>
                        <a:ext cx="6120000" cy="28575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8" name="Imagem 17">
            <a:extLst>
              <a:ext uri="{FF2B5EF4-FFF2-40B4-BE49-F238E27FC236}">
                <a16:creationId xmlns:a16="http://schemas.microsoft.com/office/drawing/2014/main" id="{9B41315D-3251-485C-9C57-84D9F906AAE8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00729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23374" y="379620"/>
            <a:ext cx="407503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53</a:t>
            </a:fld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15060" y="4625654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Espaço Reservado para Data 5">
            <a:extLst>
              <a:ext uri="{FF2B5EF4-FFF2-40B4-BE49-F238E27FC236}">
                <a16:creationId xmlns:a16="http://schemas.microsoft.com/office/drawing/2014/main" id="{C12A3D3C-1B8D-43C2-9967-93C9AA30D0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@2021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C614DE7C-93DF-40BF-8B79-1508222539C0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Detalhes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das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análises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 err="1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Variáveis</a:t>
            </a:r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do </a:t>
            </a:r>
            <a:r>
              <a:rPr lang="en-US" sz="1100" dirty="0" err="1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Entrevistado</a:t>
            </a:r>
            <a:endParaRPr lang="en-US" sz="11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BE6D7AAC-FB70-4685-830B-211863D2423D}"/>
              </a:ext>
            </a:extLst>
          </p:cNvPr>
          <p:cNvSpPr/>
          <p:nvPr/>
        </p:nvSpPr>
        <p:spPr>
          <a:xfrm>
            <a:off x="6218984" y="4007694"/>
            <a:ext cx="5496613" cy="954924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dirty="0">
              <a:latin typeface="Open Sans" panose="020B0604020202020204"/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2E4CDB0E-DE03-4703-9450-CA4CAF25D7A7}"/>
              </a:ext>
            </a:extLst>
          </p:cNvPr>
          <p:cNvSpPr/>
          <p:nvPr/>
        </p:nvSpPr>
        <p:spPr>
          <a:xfrm>
            <a:off x="6231713" y="4066629"/>
            <a:ext cx="505438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A residência dos entrevistados geralmente é composta por mais de um adulto (81%)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Maioria tem o hábito de ter gastos/despesas sem um rendimento próprio (93%)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200" dirty="0">
              <a:solidFill>
                <a:srgbClr val="434343"/>
              </a:solidFill>
              <a:latin typeface="Open Sans" panose="020B0604020202020204"/>
            </a:endParaRPr>
          </a:p>
        </p:txBody>
      </p:sp>
      <p:sp>
        <p:nvSpPr>
          <p:cNvPr id="15" name="Botão de ação: Retornar 14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7CF7BB66-95FB-4F50-ABCA-65B87C510392}"/>
              </a:ext>
            </a:extLst>
          </p:cNvPr>
          <p:cNvSpPr/>
          <p:nvPr/>
        </p:nvSpPr>
        <p:spPr>
          <a:xfrm>
            <a:off x="11191527" y="4323156"/>
            <a:ext cx="324000" cy="324000"/>
          </a:xfrm>
          <a:prstGeom prst="actionButtonReturn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/>
          </a:p>
        </p:txBody>
      </p:sp>
      <p:graphicFrame>
        <p:nvGraphicFramePr>
          <p:cNvPr id="4" name="Objeto 3">
            <a:extLst>
              <a:ext uri="{FF2B5EF4-FFF2-40B4-BE49-F238E27FC236}">
                <a16:creationId xmlns:a16="http://schemas.microsoft.com/office/drawing/2014/main" id="{20D273FA-0772-45D4-B144-AA4BEC91328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18067218"/>
              </p:ext>
            </p:extLst>
          </p:nvPr>
        </p:nvGraphicFramePr>
        <p:xfrm>
          <a:off x="145133" y="1089331"/>
          <a:ext cx="7635875" cy="2582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4" imgW="7635163" imgH="2583112" progId="Excel.Sheet.12">
                  <p:link updateAutomatic="1"/>
                </p:oleObj>
              </mc:Choice>
              <mc:Fallback>
                <p:oleObj name="Worksheet" r:id="rId4" imgW="7635163" imgH="2583112" progId="Excel.Sheet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45133" y="1089331"/>
                        <a:ext cx="7635875" cy="25828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to 15">
            <a:extLst>
              <a:ext uri="{FF2B5EF4-FFF2-40B4-BE49-F238E27FC236}">
                <a16:creationId xmlns:a16="http://schemas.microsoft.com/office/drawing/2014/main" id="{113D185E-4D6F-4857-9762-5393EB6A29B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21994405"/>
              </p:ext>
            </p:extLst>
          </p:nvPr>
        </p:nvGraphicFramePr>
        <p:xfrm>
          <a:off x="590468" y="3672194"/>
          <a:ext cx="5399087" cy="2520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6" imgW="5402490" imgH="2522311" progId="Excel.Sheet.12">
                  <p:link updateAutomatic="1"/>
                </p:oleObj>
              </mc:Choice>
              <mc:Fallback>
                <p:oleObj name="Worksheet" r:id="rId6" imgW="5402490" imgH="2522311" progId="Excel.Sheet.12">
                  <p:link updateAutomatic="1"/>
                  <p:pic>
                    <p:nvPicPr>
                      <p:cNvPr id="3" name="Objeto 2">
                        <a:extLst>
                          <a:ext uri="{FF2B5EF4-FFF2-40B4-BE49-F238E27FC236}">
                            <a16:creationId xmlns:a16="http://schemas.microsoft.com/office/drawing/2014/main" id="{FB9E0D00-E7F1-429E-84B4-E1659743E60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90468" y="3672194"/>
                        <a:ext cx="5399087" cy="2520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3" name="Imagem 12">
            <a:extLst>
              <a:ext uri="{FF2B5EF4-FFF2-40B4-BE49-F238E27FC236}">
                <a16:creationId xmlns:a16="http://schemas.microsoft.com/office/drawing/2014/main" id="{71377997-5824-49FC-BA77-5FB279979C71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11035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40854CE2-FDA8-43CE-92EB-0421EDBA11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6227" y="1387451"/>
            <a:ext cx="3746717" cy="252000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1FED855F-7C8D-463C-988E-24A02A7053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650" y="1387451"/>
            <a:ext cx="3856364" cy="2520000"/>
          </a:xfrm>
          <a:prstGeom prst="rect">
            <a:avLst/>
          </a:prstGeom>
        </p:spPr>
      </p:pic>
      <p:sp>
        <p:nvSpPr>
          <p:cNvPr id="22" name="Retângulo 21">
            <a:extLst>
              <a:ext uri="{FF2B5EF4-FFF2-40B4-BE49-F238E27FC236}">
                <a16:creationId xmlns:a16="http://schemas.microsoft.com/office/drawing/2014/main" id="{1BDF583E-F756-4DA1-946A-301BCC7DC215}"/>
              </a:ext>
            </a:extLst>
          </p:cNvPr>
          <p:cNvSpPr/>
          <p:nvPr/>
        </p:nvSpPr>
        <p:spPr>
          <a:xfrm>
            <a:off x="0" y="4541464"/>
            <a:ext cx="10195299" cy="834291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dirty="0">
              <a:latin typeface="Open Sans" panose="020B0604020202020204"/>
            </a:endParaRPr>
          </a:p>
        </p:txBody>
      </p:sp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23374" y="379620"/>
            <a:ext cx="407503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54</a:t>
            </a:fld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9515060" y="4625654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Espaço Reservado para Data 5">
            <a:extLst>
              <a:ext uri="{FF2B5EF4-FFF2-40B4-BE49-F238E27FC236}">
                <a16:creationId xmlns:a16="http://schemas.microsoft.com/office/drawing/2014/main" id="{C12A3D3C-1B8D-43C2-9967-93C9AA30D0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@2021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C614DE7C-93DF-40BF-8B79-1508222539C0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Detalhes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das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análises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 err="1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Variáveis</a:t>
            </a:r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do </a:t>
            </a:r>
            <a:r>
              <a:rPr lang="en-US" sz="1100" dirty="0" err="1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Entrevistado</a:t>
            </a:r>
            <a:endParaRPr lang="en-US" sz="11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705657C8-FBC9-4A01-88B1-ADF02C1097F8}"/>
              </a:ext>
            </a:extLst>
          </p:cNvPr>
          <p:cNvSpPr/>
          <p:nvPr/>
        </p:nvSpPr>
        <p:spPr>
          <a:xfrm>
            <a:off x="318365" y="4614576"/>
            <a:ext cx="939224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A renda total da residência possui distribuição assimétrica acentuada á direita, com a presença de vários outliers superiores, sendo que 75% dos entrevistados possuem renda total menor do que R$6.779,7. A média fica entre a mediana e o 3º quartil o que demonstra que a quantidade de outliers é muito pequena.</a:t>
            </a:r>
          </a:p>
        </p:txBody>
      </p:sp>
      <p:sp>
        <p:nvSpPr>
          <p:cNvPr id="24" name="Botão de ação: Retornar 23">
            <a:hlinkClick r:id="rId6" action="ppaction://hlinksldjump" highlightClick="1"/>
            <a:extLst>
              <a:ext uri="{FF2B5EF4-FFF2-40B4-BE49-F238E27FC236}">
                <a16:creationId xmlns:a16="http://schemas.microsoft.com/office/drawing/2014/main" id="{C9FA5DD5-2780-41A6-B802-7E123B1A8EE8}"/>
              </a:ext>
            </a:extLst>
          </p:cNvPr>
          <p:cNvSpPr/>
          <p:nvPr/>
        </p:nvSpPr>
        <p:spPr>
          <a:xfrm>
            <a:off x="9712253" y="4796609"/>
            <a:ext cx="324000" cy="324000"/>
          </a:xfrm>
          <a:prstGeom prst="actionButtonReturn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/>
          </a:p>
        </p:txBody>
      </p:sp>
      <p:graphicFrame>
        <p:nvGraphicFramePr>
          <p:cNvPr id="10" name="Objeto 9">
            <a:extLst>
              <a:ext uri="{FF2B5EF4-FFF2-40B4-BE49-F238E27FC236}">
                <a16:creationId xmlns:a16="http://schemas.microsoft.com/office/drawing/2014/main" id="{8DEE1012-F0F1-43AC-8DCC-9C965D46FD9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13299356"/>
              </p:ext>
            </p:extLst>
          </p:nvPr>
        </p:nvGraphicFramePr>
        <p:xfrm>
          <a:off x="8906113" y="1567451"/>
          <a:ext cx="2363591" cy="216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7" imgW="1935454" imgH="1767829" progId="Excel.Sheet.12">
                  <p:link updateAutomatic="1"/>
                </p:oleObj>
              </mc:Choice>
              <mc:Fallback>
                <p:oleObj name="Worksheet" r:id="rId7" imgW="1935454" imgH="1767829" progId="Excel.Sheet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906113" y="1567451"/>
                        <a:ext cx="2363591" cy="216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5" name="Imagem 14">
            <a:extLst>
              <a:ext uri="{FF2B5EF4-FFF2-40B4-BE49-F238E27FC236}">
                <a16:creationId xmlns:a16="http://schemas.microsoft.com/office/drawing/2014/main" id="{676E3ED2-1BA0-43BE-A38A-91DF144483E5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67881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to 1">
            <a:extLst>
              <a:ext uri="{FF2B5EF4-FFF2-40B4-BE49-F238E27FC236}">
                <a16:creationId xmlns:a16="http://schemas.microsoft.com/office/drawing/2014/main" id="{75FC3F88-818E-4756-BBDE-D8E1CEF7025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18749285"/>
              </p:ext>
            </p:extLst>
          </p:nvPr>
        </p:nvGraphicFramePr>
        <p:xfrm>
          <a:off x="8906113" y="1567451"/>
          <a:ext cx="2363591" cy="216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1935454" imgH="1767829" progId="Excel.Sheet.12">
                  <p:link updateAutomatic="1"/>
                </p:oleObj>
              </mc:Choice>
              <mc:Fallback>
                <p:oleObj name="Worksheet" r:id="rId2" imgW="1935454" imgH="1767829" progId="Excel.Sheet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906113" y="1567451"/>
                        <a:ext cx="2363591" cy="216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" name="Imagem 15">
            <a:extLst>
              <a:ext uri="{FF2B5EF4-FFF2-40B4-BE49-F238E27FC236}">
                <a16:creationId xmlns:a16="http://schemas.microsoft.com/office/drawing/2014/main" id="{0E33ED25-CE56-4660-BA55-C3F1A635D9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650" y="1387451"/>
            <a:ext cx="3703636" cy="2520000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DABC97D7-8B5D-4C0C-BDEA-F414AE2D36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3283" y="1387451"/>
            <a:ext cx="3689661" cy="2520000"/>
          </a:xfrm>
          <a:prstGeom prst="rect">
            <a:avLst/>
          </a:prstGeom>
        </p:spPr>
      </p:pic>
      <p:sp>
        <p:nvSpPr>
          <p:cNvPr id="22" name="Retângulo 21">
            <a:extLst>
              <a:ext uri="{FF2B5EF4-FFF2-40B4-BE49-F238E27FC236}">
                <a16:creationId xmlns:a16="http://schemas.microsoft.com/office/drawing/2014/main" id="{1BDF583E-F756-4DA1-946A-301BCC7DC215}"/>
              </a:ext>
            </a:extLst>
          </p:cNvPr>
          <p:cNvSpPr/>
          <p:nvPr/>
        </p:nvSpPr>
        <p:spPr>
          <a:xfrm>
            <a:off x="0" y="4541462"/>
            <a:ext cx="10195299" cy="1152000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dirty="0">
              <a:latin typeface="Open Sans" panose="020B0604020202020204"/>
            </a:endParaRPr>
          </a:p>
        </p:txBody>
      </p:sp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23374" y="379620"/>
            <a:ext cx="407503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55</a:t>
            </a:fld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9515060" y="4625654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Espaço Reservado para Data 5">
            <a:extLst>
              <a:ext uri="{FF2B5EF4-FFF2-40B4-BE49-F238E27FC236}">
                <a16:creationId xmlns:a16="http://schemas.microsoft.com/office/drawing/2014/main" id="{C12A3D3C-1B8D-43C2-9967-93C9AA30D0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@2021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C614DE7C-93DF-40BF-8B79-1508222539C0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Detalhes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das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análises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 err="1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Variáveis</a:t>
            </a:r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do </a:t>
            </a:r>
            <a:r>
              <a:rPr lang="en-US" sz="1100" dirty="0" err="1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Entrevistado</a:t>
            </a:r>
            <a:endParaRPr lang="en-US" sz="11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705657C8-FBC9-4A01-88B1-ADF02C1097F8}"/>
              </a:ext>
            </a:extLst>
          </p:cNvPr>
          <p:cNvSpPr/>
          <p:nvPr/>
        </p:nvSpPr>
        <p:spPr>
          <a:xfrm>
            <a:off x="318365" y="4614576"/>
            <a:ext cx="939224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A renda disponível per capita possui distribuição assimétrica acentuada á direita, com a presença de vários outliers superiores, sendo que 75% dos entrevistados possuem renda total menor do que R$2061. A média fica entre a mediana e o 3º quartil o que demonstra que a quantidade de outliers é muito pequena. Existem entrevistados com rendas negativas, isso acontece quando a renda não é suficiente para arcar com impostos diretos, contribuições sociais, e outras deduções compulsórias ou quase compulsórias.</a:t>
            </a:r>
          </a:p>
        </p:txBody>
      </p:sp>
      <p:sp>
        <p:nvSpPr>
          <p:cNvPr id="24" name="Botão de ação: Retornar 23">
            <a:hlinkClick r:id="rId7" action="ppaction://hlinksldjump" highlightClick="1"/>
            <a:extLst>
              <a:ext uri="{FF2B5EF4-FFF2-40B4-BE49-F238E27FC236}">
                <a16:creationId xmlns:a16="http://schemas.microsoft.com/office/drawing/2014/main" id="{C9FA5DD5-2780-41A6-B802-7E123B1A8EE8}"/>
              </a:ext>
            </a:extLst>
          </p:cNvPr>
          <p:cNvSpPr/>
          <p:nvPr/>
        </p:nvSpPr>
        <p:spPr>
          <a:xfrm>
            <a:off x="9712253" y="4955462"/>
            <a:ext cx="324000" cy="324000"/>
          </a:xfrm>
          <a:prstGeom prst="actionButtonReturn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/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562F9463-CE8D-446C-95F3-959073F3B66B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36345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to 9">
            <a:extLst>
              <a:ext uri="{FF2B5EF4-FFF2-40B4-BE49-F238E27FC236}">
                <a16:creationId xmlns:a16="http://schemas.microsoft.com/office/drawing/2014/main" id="{C08DF626-671F-4349-9625-ACFBF942856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79615506"/>
              </p:ext>
            </p:extLst>
          </p:nvPr>
        </p:nvGraphicFramePr>
        <p:xfrm>
          <a:off x="8906113" y="1567451"/>
          <a:ext cx="2363591" cy="216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1935454" imgH="1767829" progId="Excel.Sheet.12">
                  <p:link updateAutomatic="1"/>
                </p:oleObj>
              </mc:Choice>
              <mc:Fallback>
                <p:oleObj name="Worksheet" r:id="rId2" imgW="1935454" imgH="1767829" progId="Excel.Sheet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906113" y="1567451"/>
                        <a:ext cx="2363591" cy="216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Imagem 7">
            <a:extLst>
              <a:ext uri="{FF2B5EF4-FFF2-40B4-BE49-F238E27FC236}">
                <a16:creationId xmlns:a16="http://schemas.microsoft.com/office/drawing/2014/main" id="{C5F2D4B4-2EF5-459B-860D-BF35D8EE3F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3283" y="1387451"/>
            <a:ext cx="3689661" cy="252000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20DCC113-DB86-49A8-8EEA-85772FA879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650" y="1387451"/>
            <a:ext cx="3703636" cy="2520000"/>
          </a:xfrm>
          <a:prstGeom prst="rect">
            <a:avLst/>
          </a:prstGeom>
        </p:spPr>
      </p:pic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23374" y="379620"/>
            <a:ext cx="407503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56</a:t>
            </a:fld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9515060" y="4625654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Espaço Reservado para Data 5">
            <a:extLst>
              <a:ext uri="{FF2B5EF4-FFF2-40B4-BE49-F238E27FC236}">
                <a16:creationId xmlns:a16="http://schemas.microsoft.com/office/drawing/2014/main" id="{C12A3D3C-1B8D-43C2-9967-93C9AA30D0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@2021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C614DE7C-93DF-40BF-8B79-1508222539C0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Detalhes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das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análises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 err="1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Variáveis</a:t>
            </a:r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do </a:t>
            </a:r>
            <a:r>
              <a:rPr lang="en-US" sz="1100" dirty="0" err="1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Entrevistado</a:t>
            </a:r>
            <a:endParaRPr lang="en-US" sz="11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7F99C67D-A63B-4B20-BD13-E7FB5F311D1E}"/>
              </a:ext>
            </a:extLst>
          </p:cNvPr>
          <p:cNvSpPr/>
          <p:nvPr/>
        </p:nvSpPr>
        <p:spPr>
          <a:xfrm>
            <a:off x="0" y="4541462"/>
            <a:ext cx="10195299" cy="936000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dirty="0">
              <a:latin typeface="Open Sans" panose="020B0604020202020204"/>
            </a:endParaRP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47C53EFB-1F0E-476E-BB20-EF05D4FCED1D}"/>
              </a:ext>
            </a:extLst>
          </p:cNvPr>
          <p:cNvSpPr/>
          <p:nvPr/>
        </p:nvSpPr>
        <p:spPr>
          <a:xfrm>
            <a:off x="318365" y="4614576"/>
            <a:ext cx="939224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A renda não monetária per capita possui distribuição assimétrica acentuada á direita, com a presença de vários outliers superiores, sendo que 75% dos entrevistados possuem renda total menor do que R$475,2. A média fica entre a mediana e o 3º quartil o que demonstra que a quantidade de outliers é muito pequena. Existem entrevistados que ninguém na sua residência possui renda não monetária.</a:t>
            </a:r>
          </a:p>
        </p:txBody>
      </p:sp>
      <p:sp>
        <p:nvSpPr>
          <p:cNvPr id="21" name="Botão de ação: Retornar 20">
            <a:hlinkClick r:id="rId7" action="ppaction://hlinksldjump" highlightClick="1"/>
            <a:extLst>
              <a:ext uri="{FF2B5EF4-FFF2-40B4-BE49-F238E27FC236}">
                <a16:creationId xmlns:a16="http://schemas.microsoft.com/office/drawing/2014/main" id="{4EFF0C45-ABDC-4254-A095-88B9AEFFEF1D}"/>
              </a:ext>
            </a:extLst>
          </p:cNvPr>
          <p:cNvSpPr/>
          <p:nvPr/>
        </p:nvSpPr>
        <p:spPr>
          <a:xfrm>
            <a:off x="9712253" y="4847462"/>
            <a:ext cx="324000" cy="324000"/>
          </a:xfrm>
          <a:prstGeom prst="actionButtonReturn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EC28860A-BAC2-4CB6-99C3-50CD595A98FC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63784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to 6">
            <a:extLst>
              <a:ext uri="{FF2B5EF4-FFF2-40B4-BE49-F238E27FC236}">
                <a16:creationId xmlns:a16="http://schemas.microsoft.com/office/drawing/2014/main" id="{4C1DA69D-A987-4207-AB1C-15563858DF6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89437007"/>
              </p:ext>
            </p:extLst>
          </p:nvPr>
        </p:nvGraphicFramePr>
        <p:xfrm>
          <a:off x="8906113" y="1567451"/>
          <a:ext cx="2363591" cy="216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1935454" imgH="1767829" progId="Excel.Sheet.12">
                  <p:link updateAutomatic="1"/>
                </p:oleObj>
              </mc:Choice>
              <mc:Fallback>
                <p:oleObj name="Worksheet" r:id="rId2" imgW="1935454" imgH="1767829" progId="Excel.Sheet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906113" y="1567451"/>
                        <a:ext cx="2363591" cy="216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Imagem 5">
            <a:extLst>
              <a:ext uri="{FF2B5EF4-FFF2-40B4-BE49-F238E27FC236}">
                <a16:creationId xmlns:a16="http://schemas.microsoft.com/office/drawing/2014/main" id="{F62D248F-9CD3-4D06-B47B-A7BD47E414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3283" y="1387451"/>
            <a:ext cx="3689661" cy="252000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FEF12001-2452-42EA-A2A4-6818EA1F24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650" y="1387451"/>
            <a:ext cx="3818182" cy="2520000"/>
          </a:xfrm>
          <a:prstGeom prst="rect">
            <a:avLst/>
          </a:prstGeom>
        </p:spPr>
      </p:pic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23374" y="379620"/>
            <a:ext cx="407503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57</a:t>
            </a:fld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9515060" y="4625654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Espaço Reservado para Data 5">
            <a:extLst>
              <a:ext uri="{FF2B5EF4-FFF2-40B4-BE49-F238E27FC236}">
                <a16:creationId xmlns:a16="http://schemas.microsoft.com/office/drawing/2014/main" id="{C12A3D3C-1B8D-43C2-9967-93C9AA30D0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@2021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C614DE7C-93DF-40BF-8B79-1508222539C0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Detalhes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das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análises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 err="1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Variáveis</a:t>
            </a:r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do </a:t>
            </a:r>
            <a:r>
              <a:rPr lang="en-US" sz="1100" dirty="0" err="1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Entrevistado</a:t>
            </a:r>
            <a:endParaRPr lang="en-US" sz="11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7F99C67D-A63B-4B20-BD13-E7FB5F311D1E}"/>
              </a:ext>
            </a:extLst>
          </p:cNvPr>
          <p:cNvSpPr/>
          <p:nvPr/>
        </p:nvSpPr>
        <p:spPr>
          <a:xfrm>
            <a:off x="0" y="4541462"/>
            <a:ext cx="10195299" cy="835200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dirty="0">
              <a:latin typeface="Open Sans" panose="020B0604020202020204"/>
            </a:endParaRP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47C53EFB-1F0E-476E-BB20-EF05D4FCED1D}"/>
              </a:ext>
            </a:extLst>
          </p:cNvPr>
          <p:cNvSpPr/>
          <p:nvPr/>
        </p:nvSpPr>
        <p:spPr>
          <a:xfrm>
            <a:off x="318365" y="4614576"/>
            <a:ext cx="939224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A dedução per capita possui distribuição assimétrica acentuada á direita, com a presença de vários outliers superiores, sendo que 75% dos entrevistados possuem renda total menor do que R$171. A média fica entre a mediana e o 3º quartil o que demonstra que a quantidade de outliers é muito pequena. Existem entrevistados que ninguém na sua residência possui dedução.</a:t>
            </a:r>
          </a:p>
        </p:txBody>
      </p:sp>
      <p:sp>
        <p:nvSpPr>
          <p:cNvPr id="21" name="Botão de ação: Retornar 20">
            <a:hlinkClick r:id="rId7" action="ppaction://hlinksldjump" highlightClick="1"/>
            <a:extLst>
              <a:ext uri="{FF2B5EF4-FFF2-40B4-BE49-F238E27FC236}">
                <a16:creationId xmlns:a16="http://schemas.microsoft.com/office/drawing/2014/main" id="{4EFF0C45-ABDC-4254-A095-88B9AEFFEF1D}"/>
              </a:ext>
            </a:extLst>
          </p:cNvPr>
          <p:cNvSpPr/>
          <p:nvPr/>
        </p:nvSpPr>
        <p:spPr>
          <a:xfrm>
            <a:off x="9712253" y="4797062"/>
            <a:ext cx="324000" cy="324000"/>
          </a:xfrm>
          <a:prstGeom prst="actionButtonReturn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EA447902-116F-4840-BFC4-FC6A7CCA2E09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23373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853398E4-D033-481D-BC0D-F9141CB2A7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196" y="1387451"/>
            <a:ext cx="3703636" cy="2520000"/>
          </a:xfrm>
          <a:prstGeom prst="rect">
            <a:avLst/>
          </a:prstGeom>
        </p:spPr>
      </p:pic>
      <p:graphicFrame>
        <p:nvGraphicFramePr>
          <p:cNvPr id="5" name="Objeto 4">
            <a:extLst>
              <a:ext uri="{FF2B5EF4-FFF2-40B4-BE49-F238E27FC236}">
                <a16:creationId xmlns:a16="http://schemas.microsoft.com/office/drawing/2014/main" id="{0F6AE026-EDCC-4434-B94F-C665F7AB60C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27534368"/>
              </p:ext>
            </p:extLst>
          </p:nvPr>
        </p:nvGraphicFramePr>
        <p:xfrm>
          <a:off x="8906113" y="1567451"/>
          <a:ext cx="2363591" cy="216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3" imgW="1935454" imgH="1767829" progId="Excel.Sheet.12">
                  <p:link updateAutomatic="1"/>
                </p:oleObj>
              </mc:Choice>
              <mc:Fallback>
                <p:oleObj name="Worksheet" r:id="rId3" imgW="1935454" imgH="1767829" progId="Excel.Sheet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906113" y="1567451"/>
                        <a:ext cx="2363591" cy="216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Imagem 9">
            <a:extLst>
              <a:ext uri="{FF2B5EF4-FFF2-40B4-BE49-F238E27FC236}">
                <a16:creationId xmlns:a16="http://schemas.microsoft.com/office/drawing/2014/main" id="{8D328639-45E3-4E71-9327-0662F9A1BB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3472" y="1387451"/>
            <a:ext cx="3499472" cy="2520000"/>
          </a:xfrm>
          <a:prstGeom prst="rect">
            <a:avLst/>
          </a:prstGeom>
        </p:spPr>
      </p:pic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23374" y="379620"/>
            <a:ext cx="407503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58</a:t>
            </a:fld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9515060" y="4625654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Espaço Reservado para Data 5">
            <a:extLst>
              <a:ext uri="{FF2B5EF4-FFF2-40B4-BE49-F238E27FC236}">
                <a16:creationId xmlns:a16="http://schemas.microsoft.com/office/drawing/2014/main" id="{C12A3D3C-1B8D-43C2-9967-93C9AA30D0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@2021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C614DE7C-93DF-40BF-8B79-1508222539C0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Detalhes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das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análises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 err="1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Variáveis</a:t>
            </a:r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sz="1100" dirty="0" err="1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Bancárias</a:t>
            </a:r>
            <a:endParaRPr lang="en-US" sz="11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7F99C67D-A63B-4B20-BD13-E7FB5F311D1E}"/>
              </a:ext>
            </a:extLst>
          </p:cNvPr>
          <p:cNvSpPr/>
          <p:nvPr/>
        </p:nvSpPr>
        <p:spPr>
          <a:xfrm>
            <a:off x="0" y="4541462"/>
            <a:ext cx="10195299" cy="626012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dirty="0">
              <a:latin typeface="Open Sans" panose="020B0604020202020204"/>
            </a:endParaRP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47C53EFB-1F0E-476E-BB20-EF05D4FCED1D}"/>
              </a:ext>
            </a:extLst>
          </p:cNvPr>
          <p:cNvSpPr/>
          <p:nvPr/>
        </p:nvSpPr>
        <p:spPr>
          <a:xfrm>
            <a:off x="318365" y="4614576"/>
            <a:ext cx="939224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A quantidade de cartão de crédito possui distribuição assimétrica acentuada á direita, com a presença de outliers superiores, sendo que 50% dos entrevistados não possuem cartão de crédito e até 75% possui apenas 1 cartão.</a:t>
            </a:r>
          </a:p>
        </p:txBody>
      </p:sp>
      <p:sp>
        <p:nvSpPr>
          <p:cNvPr id="21" name="Botão de ação: Retornar 20">
            <a:hlinkClick r:id="rId7" action="ppaction://hlinksldjump" highlightClick="1"/>
            <a:extLst>
              <a:ext uri="{FF2B5EF4-FFF2-40B4-BE49-F238E27FC236}">
                <a16:creationId xmlns:a16="http://schemas.microsoft.com/office/drawing/2014/main" id="{4EFF0C45-ABDC-4254-A095-88B9AEFFEF1D}"/>
              </a:ext>
            </a:extLst>
          </p:cNvPr>
          <p:cNvSpPr/>
          <p:nvPr/>
        </p:nvSpPr>
        <p:spPr>
          <a:xfrm>
            <a:off x="9712253" y="4692468"/>
            <a:ext cx="324000" cy="324000"/>
          </a:xfrm>
          <a:prstGeom prst="actionButtonReturn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20D5056F-E0B2-4EE3-BA65-F3327AAFB4EE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83810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E0F8C65F-11C1-40E2-A294-CA6B0CEDD4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196" y="1387451"/>
            <a:ext cx="3703636" cy="252000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DB12B8D7-6883-4C6D-B84C-0755EF4E76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3924" y="1387451"/>
            <a:ext cx="3442415" cy="2520000"/>
          </a:xfrm>
          <a:prstGeom prst="rect">
            <a:avLst/>
          </a:prstGeom>
        </p:spPr>
      </p:pic>
      <p:graphicFrame>
        <p:nvGraphicFramePr>
          <p:cNvPr id="8" name="Objeto 7">
            <a:extLst>
              <a:ext uri="{FF2B5EF4-FFF2-40B4-BE49-F238E27FC236}">
                <a16:creationId xmlns:a16="http://schemas.microsoft.com/office/drawing/2014/main" id="{4E7291D0-707C-4917-8BCD-A0FCE0A130E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4160391"/>
              </p:ext>
            </p:extLst>
          </p:nvPr>
        </p:nvGraphicFramePr>
        <p:xfrm>
          <a:off x="8906113" y="1567451"/>
          <a:ext cx="2363591" cy="216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4" imgW="1935454" imgH="1767829" progId="Excel.Sheet.12">
                  <p:link updateAutomatic="1"/>
                </p:oleObj>
              </mc:Choice>
              <mc:Fallback>
                <p:oleObj name="Worksheet" r:id="rId4" imgW="1935454" imgH="1767829" progId="Excel.Sheet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906113" y="1567451"/>
                        <a:ext cx="2363591" cy="216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23374" y="379620"/>
            <a:ext cx="407503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59</a:t>
            </a:fld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9515060" y="4625654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Espaço Reservado para Data 5">
            <a:extLst>
              <a:ext uri="{FF2B5EF4-FFF2-40B4-BE49-F238E27FC236}">
                <a16:creationId xmlns:a16="http://schemas.microsoft.com/office/drawing/2014/main" id="{C12A3D3C-1B8D-43C2-9967-93C9AA30D0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@2021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C614DE7C-93DF-40BF-8B79-1508222539C0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Detalhes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das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análises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 err="1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Variáveis</a:t>
            </a:r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sz="1100" dirty="0" err="1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Bancárias</a:t>
            </a:r>
            <a:endParaRPr lang="en-US" sz="11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7F99C67D-A63B-4B20-BD13-E7FB5F311D1E}"/>
              </a:ext>
            </a:extLst>
          </p:cNvPr>
          <p:cNvSpPr/>
          <p:nvPr/>
        </p:nvSpPr>
        <p:spPr>
          <a:xfrm>
            <a:off x="0" y="4541462"/>
            <a:ext cx="10195299" cy="626012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dirty="0">
              <a:latin typeface="Open Sans" panose="020B0604020202020204"/>
            </a:endParaRP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47C53EFB-1F0E-476E-BB20-EF05D4FCED1D}"/>
              </a:ext>
            </a:extLst>
          </p:cNvPr>
          <p:cNvSpPr/>
          <p:nvPr/>
        </p:nvSpPr>
        <p:spPr>
          <a:xfrm>
            <a:off x="318365" y="4614576"/>
            <a:ext cx="939224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A quantidade de conta corrente possui distribuição assimétrica acentuada á direita, com a presença de outliers superiores, sendo que 50% dos entrevistados possuem 1 conta corrente.</a:t>
            </a:r>
          </a:p>
        </p:txBody>
      </p:sp>
      <p:sp>
        <p:nvSpPr>
          <p:cNvPr id="21" name="Botão de ação: Retornar 20">
            <a:hlinkClick r:id="rId7" action="ppaction://hlinksldjump" highlightClick="1"/>
            <a:extLst>
              <a:ext uri="{FF2B5EF4-FFF2-40B4-BE49-F238E27FC236}">
                <a16:creationId xmlns:a16="http://schemas.microsoft.com/office/drawing/2014/main" id="{4EFF0C45-ABDC-4254-A095-88B9AEFFEF1D}"/>
              </a:ext>
            </a:extLst>
          </p:cNvPr>
          <p:cNvSpPr/>
          <p:nvPr/>
        </p:nvSpPr>
        <p:spPr>
          <a:xfrm>
            <a:off x="9712253" y="4692468"/>
            <a:ext cx="324000" cy="324000"/>
          </a:xfrm>
          <a:prstGeom prst="actionButtonReturn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1035F412-0896-4811-860B-DBB726996FA8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1730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62;p13">
            <a:extLst>
              <a:ext uri="{FF2B5EF4-FFF2-40B4-BE49-F238E27FC236}">
                <a16:creationId xmlns:a16="http://schemas.microsoft.com/office/drawing/2014/main" id="{8B9985CB-6CA9-436F-94A6-2475F49B55AD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259381" y="4383155"/>
            <a:ext cx="2932619" cy="2474845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Espaço Reservado para Número de Slide 4">
            <a:extLst>
              <a:ext uri="{FF2B5EF4-FFF2-40B4-BE49-F238E27FC236}">
                <a16:creationId xmlns:a16="http://schemas.microsoft.com/office/drawing/2014/main" id="{324E0CE1-943E-4588-9409-DC85D4F20EE4}"/>
              </a:ext>
            </a:extLst>
          </p:cNvPr>
          <p:cNvSpPr txBox="1">
            <a:spLocks/>
          </p:cNvSpPr>
          <p:nvPr/>
        </p:nvSpPr>
        <p:spPr>
          <a:xfrm>
            <a:off x="11529390" y="379620"/>
            <a:ext cx="274983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6</a:t>
            </a:fld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23" name="Pentágono 22">
            <a:extLst>
              <a:ext uri="{FF2B5EF4-FFF2-40B4-BE49-F238E27FC236}">
                <a16:creationId xmlns:a16="http://schemas.microsoft.com/office/drawing/2014/main" id="{4AD239BA-824E-43B9-8187-7854EE9708F6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16" name="Title Placeholder 1">
            <a:extLst>
              <a:ext uri="{FF2B5EF4-FFF2-40B4-BE49-F238E27FC236}">
                <a16:creationId xmlns:a16="http://schemas.microsoft.com/office/drawing/2014/main" id="{FE5B923B-7615-4D2B-8B10-CCD77CD5B3B9}"/>
              </a:ext>
            </a:extLst>
          </p:cNvPr>
          <p:cNvSpPr txBox="1">
            <a:spLocks/>
          </p:cNvSpPr>
          <p:nvPr/>
        </p:nvSpPr>
        <p:spPr>
          <a:xfrm>
            <a:off x="3647549" y="12575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pt-BR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1. Objetivo do Trabalho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ED072FB0-079E-451B-A8DE-04ADFF128F4D}"/>
              </a:ext>
            </a:extLst>
          </p:cNvPr>
          <p:cNvSpPr/>
          <p:nvPr/>
        </p:nvSpPr>
        <p:spPr>
          <a:xfrm>
            <a:off x="3938541" y="831681"/>
            <a:ext cx="7200000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Encontrar uma casa/apartamento para arrendar em Portugal pode ser uma tarefa bastante desafiadora. Muitas vezes, a procura é maior do que a oferta disponível, o que acaba gerando uma competição acirrada entre os potenciais inquilinos. Além disso, o valor dos aluguéis costuma ser elevado, especialmente em áreas mais centrais das grandes cidades.</a:t>
            </a:r>
          </a:p>
          <a:p>
            <a:pPr algn="just"/>
            <a:endParaRPr lang="pt-BR" sz="14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algn="just"/>
            <a:endParaRPr lang="pt-BR" sz="14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algn="just"/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Outro desafio para quem busca um novo lar em Portugal é identificar qual cidade é a ideal de acordo com o seu estilo de vida. Cada lugar tem suas características próprias, que podem ser mais ou menos adequadas para diferentes perfis de moradores. Por exemplo, uma pessoa que valoriza a vida noturna e a agitação urbana pode preferir morar em Lisboa ou no Porto, enquanto outra que busca tranquilidade e contato com a natureza pode optar por cidades como Braga ou Coimbra.</a:t>
            </a:r>
          </a:p>
          <a:p>
            <a:pPr algn="just"/>
            <a:endParaRPr lang="pt-BR" sz="14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algn="l"/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Além disso, é importante destacar que cada grupo de pessoas pode ter necessidades específicas ao buscar um lugar para morar em Portugal. Por exemplo, casais com filhos podem dar preferência a cidades que ofereçam um ambiente mais familiar e seguro, com acesso a boas escolas e espaços públicos para as crianças brincarem. Essas famílias também podem considerar a proximidade de hospitais e serviços de saúde de qualidade como um fator determinante na escolha do local.</a:t>
            </a:r>
          </a:p>
          <a:p>
            <a:pPr algn="just"/>
            <a:endParaRPr lang="pt-BR" sz="14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E7608045-A8D1-44D8-9177-8B5DDC17C401}"/>
              </a:ext>
            </a:extLst>
          </p:cNvPr>
          <p:cNvSpPr/>
          <p:nvPr/>
        </p:nvSpPr>
        <p:spPr>
          <a:xfrm>
            <a:off x="1438864" y="831681"/>
            <a:ext cx="189840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da-DK" dirty="0">
                <a:solidFill>
                  <a:schemeClr val="accent4"/>
                </a:solidFill>
                <a:latin typeface="Open Sans" panose="020B0604020202020204"/>
              </a:rPr>
              <a:t>Modificar imagem a seu critério</a:t>
            </a:r>
            <a:endParaRPr lang="pt-BR" dirty="0">
              <a:solidFill>
                <a:schemeClr val="accent4"/>
              </a:solidFill>
              <a:latin typeface="Open Sans" panose="020B0604020202020204"/>
            </a:endParaRPr>
          </a:p>
        </p:txBody>
      </p:sp>
      <p:pic>
        <p:nvPicPr>
          <p:cNvPr id="15" name="Imagem 1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6544277" y="6347292"/>
            <a:ext cx="1705361" cy="327947"/>
          </a:xfrm>
          <a:prstGeom prst="rect">
            <a:avLst/>
          </a:prstGeom>
        </p:spPr>
      </p:pic>
      <p:pic>
        <p:nvPicPr>
          <p:cNvPr id="90114" name="Picture 2" descr="Portugal é melhor para morar ou para visitar">
            <a:extLst>
              <a:ext uri="{FF2B5EF4-FFF2-40B4-BE49-F238E27FC236}">
                <a16:creationId xmlns:a16="http://schemas.microsoft.com/office/drawing/2014/main" id="{7BF3400A-C69D-4593-8B2B-326CEE1495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38" r="11047"/>
          <a:stretch/>
        </p:blipFill>
        <p:spPr bwMode="auto">
          <a:xfrm>
            <a:off x="-21159" y="0"/>
            <a:ext cx="342863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68636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761443FC-0F17-42B9-947B-799C6592B2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196" y="1387451"/>
            <a:ext cx="3703636" cy="252000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49EE3AB0-D08D-40D6-99C8-41506F2500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3924" y="1387451"/>
            <a:ext cx="3442415" cy="2520000"/>
          </a:xfrm>
          <a:prstGeom prst="rect">
            <a:avLst/>
          </a:prstGeom>
        </p:spPr>
      </p:pic>
      <p:graphicFrame>
        <p:nvGraphicFramePr>
          <p:cNvPr id="10" name="Objeto 9">
            <a:extLst>
              <a:ext uri="{FF2B5EF4-FFF2-40B4-BE49-F238E27FC236}">
                <a16:creationId xmlns:a16="http://schemas.microsoft.com/office/drawing/2014/main" id="{207FFC8D-00AA-4DEA-B957-EE9B4154705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34480961"/>
              </p:ext>
            </p:extLst>
          </p:nvPr>
        </p:nvGraphicFramePr>
        <p:xfrm>
          <a:off x="8906113" y="1567451"/>
          <a:ext cx="2363591" cy="216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4" imgW="1935454" imgH="1767829" progId="Excel.Sheet.12">
                  <p:link updateAutomatic="1"/>
                </p:oleObj>
              </mc:Choice>
              <mc:Fallback>
                <p:oleObj name="Worksheet" r:id="rId4" imgW="1935454" imgH="1767829" progId="Excel.Sheet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906113" y="1567451"/>
                        <a:ext cx="2363591" cy="216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23374" y="379620"/>
            <a:ext cx="407503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60</a:t>
            </a:fld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9515060" y="4625654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Espaço Reservado para Data 5">
            <a:extLst>
              <a:ext uri="{FF2B5EF4-FFF2-40B4-BE49-F238E27FC236}">
                <a16:creationId xmlns:a16="http://schemas.microsoft.com/office/drawing/2014/main" id="{C12A3D3C-1B8D-43C2-9967-93C9AA30D0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@2021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C614DE7C-93DF-40BF-8B79-1508222539C0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Detalhes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das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análises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 err="1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Variáveis</a:t>
            </a:r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sz="1100" dirty="0" err="1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Bancárias</a:t>
            </a:r>
            <a:endParaRPr lang="en-US" sz="11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7F99C67D-A63B-4B20-BD13-E7FB5F311D1E}"/>
              </a:ext>
            </a:extLst>
          </p:cNvPr>
          <p:cNvSpPr/>
          <p:nvPr/>
        </p:nvSpPr>
        <p:spPr>
          <a:xfrm>
            <a:off x="0" y="4541462"/>
            <a:ext cx="10195299" cy="626012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dirty="0">
              <a:latin typeface="Open Sans" panose="020B0604020202020204"/>
            </a:endParaRP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47C53EFB-1F0E-476E-BB20-EF05D4FCED1D}"/>
              </a:ext>
            </a:extLst>
          </p:cNvPr>
          <p:cNvSpPr/>
          <p:nvPr/>
        </p:nvSpPr>
        <p:spPr>
          <a:xfrm>
            <a:off x="318365" y="4614576"/>
            <a:ext cx="939224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A quantidade de conta poupança possui distribuição assimétrica acentuada á direita, com a presença de outliers superiores, sendo que 75% dos entrevistados possuem 1 conta poupança.</a:t>
            </a:r>
          </a:p>
        </p:txBody>
      </p:sp>
      <p:sp>
        <p:nvSpPr>
          <p:cNvPr id="21" name="Botão de ação: Retornar 20">
            <a:hlinkClick r:id="rId7" action="ppaction://hlinksldjump" highlightClick="1"/>
            <a:extLst>
              <a:ext uri="{FF2B5EF4-FFF2-40B4-BE49-F238E27FC236}">
                <a16:creationId xmlns:a16="http://schemas.microsoft.com/office/drawing/2014/main" id="{4EFF0C45-ABDC-4254-A095-88B9AEFFEF1D}"/>
              </a:ext>
            </a:extLst>
          </p:cNvPr>
          <p:cNvSpPr/>
          <p:nvPr/>
        </p:nvSpPr>
        <p:spPr>
          <a:xfrm>
            <a:off x="9712253" y="4692468"/>
            <a:ext cx="324000" cy="324000"/>
          </a:xfrm>
          <a:prstGeom prst="actionButtonReturn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52E17BA1-50B4-47DE-A24E-282BEE3E59F4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33780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to 1">
            <a:extLst>
              <a:ext uri="{FF2B5EF4-FFF2-40B4-BE49-F238E27FC236}">
                <a16:creationId xmlns:a16="http://schemas.microsoft.com/office/drawing/2014/main" id="{13E05BCA-F99E-48DA-AD35-0A9DF4F7323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0436849"/>
              </p:ext>
            </p:extLst>
          </p:nvPr>
        </p:nvGraphicFramePr>
        <p:xfrm>
          <a:off x="8906113" y="1567451"/>
          <a:ext cx="2363591" cy="216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1935454" imgH="1767829" progId="Excel.Sheet.12">
                  <p:link updateAutomatic="1"/>
                </p:oleObj>
              </mc:Choice>
              <mc:Fallback>
                <p:oleObj name="Worksheet" r:id="rId2" imgW="1935454" imgH="1767829" progId="Excel.Sheet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906113" y="1567451"/>
                        <a:ext cx="2363591" cy="216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Imagem 4">
            <a:extLst>
              <a:ext uri="{FF2B5EF4-FFF2-40B4-BE49-F238E27FC236}">
                <a16:creationId xmlns:a16="http://schemas.microsoft.com/office/drawing/2014/main" id="{A5DE5F9B-4321-4488-8E54-8B8FCD64AC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196" y="1387451"/>
            <a:ext cx="3703636" cy="252000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C295B60F-D054-4985-95B2-068CC8817A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3924" y="1387451"/>
            <a:ext cx="3594566" cy="2520000"/>
          </a:xfrm>
          <a:prstGeom prst="rect">
            <a:avLst/>
          </a:prstGeom>
        </p:spPr>
      </p:pic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23374" y="379620"/>
            <a:ext cx="407503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61</a:t>
            </a:fld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9515060" y="4625654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Espaço Reservado para Data 5">
            <a:extLst>
              <a:ext uri="{FF2B5EF4-FFF2-40B4-BE49-F238E27FC236}">
                <a16:creationId xmlns:a16="http://schemas.microsoft.com/office/drawing/2014/main" id="{C12A3D3C-1B8D-43C2-9967-93C9AA30D0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@2021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C614DE7C-93DF-40BF-8B79-1508222539C0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Detalhes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das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análises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 err="1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Variáveis</a:t>
            </a:r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sz="1100" dirty="0" err="1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Bancárias</a:t>
            </a:r>
            <a:endParaRPr lang="en-US" sz="11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7F99C67D-A63B-4B20-BD13-E7FB5F311D1E}"/>
              </a:ext>
            </a:extLst>
          </p:cNvPr>
          <p:cNvSpPr/>
          <p:nvPr/>
        </p:nvSpPr>
        <p:spPr>
          <a:xfrm>
            <a:off x="0" y="4541462"/>
            <a:ext cx="10195299" cy="626012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dirty="0">
              <a:latin typeface="Open Sans" panose="020B0604020202020204"/>
            </a:endParaRP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47C53EFB-1F0E-476E-BB20-EF05D4FCED1D}"/>
              </a:ext>
            </a:extLst>
          </p:cNvPr>
          <p:cNvSpPr/>
          <p:nvPr/>
        </p:nvSpPr>
        <p:spPr>
          <a:xfrm>
            <a:off x="318365" y="4614576"/>
            <a:ext cx="939224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A quantidade de anos de estudo possui distribuição assimétrica acentuada á direita, com a presença de outliers superiores, sendo que 50% dos entrevistados tem 12 anos de estudo e 75% possuem 13 anos de estudo.</a:t>
            </a:r>
          </a:p>
        </p:txBody>
      </p:sp>
      <p:sp>
        <p:nvSpPr>
          <p:cNvPr id="21" name="Botão de ação: Retornar 20">
            <a:hlinkClick r:id="rId7" action="ppaction://hlinksldjump" highlightClick="1"/>
            <a:extLst>
              <a:ext uri="{FF2B5EF4-FFF2-40B4-BE49-F238E27FC236}">
                <a16:creationId xmlns:a16="http://schemas.microsoft.com/office/drawing/2014/main" id="{4EFF0C45-ABDC-4254-A095-88B9AEFFEF1D}"/>
              </a:ext>
            </a:extLst>
          </p:cNvPr>
          <p:cNvSpPr/>
          <p:nvPr/>
        </p:nvSpPr>
        <p:spPr>
          <a:xfrm>
            <a:off x="9712253" y="4692468"/>
            <a:ext cx="324000" cy="324000"/>
          </a:xfrm>
          <a:prstGeom prst="actionButtonReturn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/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804C3FBA-0F32-42E8-8726-5431AA3FEED2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78196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23374" y="379620"/>
            <a:ext cx="407503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62</a:t>
            </a:fld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15060" y="4625654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Espaço Reservado para Data 5">
            <a:extLst>
              <a:ext uri="{FF2B5EF4-FFF2-40B4-BE49-F238E27FC236}">
                <a16:creationId xmlns:a16="http://schemas.microsoft.com/office/drawing/2014/main" id="{C12A3D3C-1B8D-43C2-9967-93C9AA30D0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@2021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C614DE7C-93DF-40BF-8B79-1508222539C0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Detalhes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das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análises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 err="1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Variáveis</a:t>
            </a:r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sz="1100" dirty="0" err="1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Bancárias</a:t>
            </a:r>
            <a:endParaRPr lang="en-US" sz="11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7F99C67D-A63B-4B20-BD13-E7FB5F311D1E}"/>
              </a:ext>
            </a:extLst>
          </p:cNvPr>
          <p:cNvSpPr/>
          <p:nvPr/>
        </p:nvSpPr>
        <p:spPr>
          <a:xfrm>
            <a:off x="0" y="4742630"/>
            <a:ext cx="10195299" cy="432000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dirty="0">
              <a:latin typeface="Open Sans" panose="020B0604020202020204"/>
            </a:endParaRP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47C53EFB-1F0E-476E-BB20-EF05D4FCED1D}"/>
              </a:ext>
            </a:extLst>
          </p:cNvPr>
          <p:cNvSpPr/>
          <p:nvPr/>
        </p:nvSpPr>
        <p:spPr>
          <a:xfrm>
            <a:off x="318365" y="4815744"/>
            <a:ext cx="939224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A maior parte dos entrevistados tem até o ensino médio completo (87%).</a:t>
            </a:r>
          </a:p>
        </p:txBody>
      </p:sp>
      <p:sp>
        <p:nvSpPr>
          <p:cNvPr id="21" name="Botão de ação: Retornar 20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4EFF0C45-ABDC-4254-A095-88B9AEFFEF1D}"/>
              </a:ext>
            </a:extLst>
          </p:cNvPr>
          <p:cNvSpPr/>
          <p:nvPr/>
        </p:nvSpPr>
        <p:spPr>
          <a:xfrm>
            <a:off x="9712253" y="4796630"/>
            <a:ext cx="324000" cy="324000"/>
          </a:xfrm>
          <a:prstGeom prst="actionButtonReturn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/>
          </a:p>
        </p:txBody>
      </p:sp>
      <p:graphicFrame>
        <p:nvGraphicFramePr>
          <p:cNvPr id="3" name="Objeto 2">
            <a:extLst>
              <a:ext uri="{FF2B5EF4-FFF2-40B4-BE49-F238E27FC236}">
                <a16:creationId xmlns:a16="http://schemas.microsoft.com/office/drawing/2014/main" id="{B7B68450-293B-4552-8B0B-1D81DC9BE54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403032"/>
              </p:ext>
            </p:extLst>
          </p:nvPr>
        </p:nvGraphicFramePr>
        <p:xfrm>
          <a:off x="3035022" y="1117276"/>
          <a:ext cx="612195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4" imgW="6118950" imgH="3238409" progId="Excel.Sheet.12">
                  <p:link updateAutomatic="1"/>
                </p:oleObj>
              </mc:Choice>
              <mc:Fallback>
                <p:oleObj name="Worksheet" r:id="rId4" imgW="6118950" imgH="3238409" progId="Excel.Sheet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035022" y="1117276"/>
                        <a:ext cx="612195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3" name="Imagem 12">
            <a:extLst>
              <a:ext uri="{FF2B5EF4-FFF2-40B4-BE49-F238E27FC236}">
                <a16:creationId xmlns:a16="http://schemas.microsoft.com/office/drawing/2014/main" id="{034D2813-9563-4D65-BE83-211DF3440191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71067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23374" y="379620"/>
            <a:ext cx="407503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63</a:t>
            </a:fld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15060" y="4625654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Espaço Reservado para Data 5">
            <a:extLst>
              <a:ext uri="{FF2B5EF4-FFF2-40B4-BE49-F238E27FC236}">
                <a16:creationId xmlns:a16="http://schemas.microsoft.com/office/drawing/2014/main" id="{C12A3D3C-1B8D-43C2-9967-93C9AA30D0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@2021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9E394E2B-760F-427A-B8EA-2353A5051CF4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detalhada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 EXPLORATÓRIA | </a:t>
            </a:r>
            <a:r>
              <a:rPr lang="en-US" sz="11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BIDIMENSIONAL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3D2E5783-D069-414C-B784-4553F1D9D946}"/>
              </a:ext>
            </a:extLst>
          </p:cNvPr>
          <p:cNvSpPr/>
          <p:nvPr/>
        </p:nvSpPr>
        <p:spPr>
          <a:xfrm>
            <a:off x="7129149" y="4126245"/>
            <a:ext cx="580572" cy="3488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Retângulo: Cantos Arredondados 28">
            <a:extLst>
              <a:ext uri="{FF2B5EF4-FFF2-40B4-BE49-F238E27FC236}">
                <a16:creationId xmlns:a16="http://schemas.microsoft.com/office/drawing/2014/main" id="{F7D22D64-DC85-41E2-9679-8856292DB6EA}"/>
              </a:ext>
            </a:extLst>
          </p:cNvPr>
          <p:cNvSpPr/>
          <p:nvPr/>
        </p:nvSpPr>
        <p:spPr>
          <a:xfrm>
            <a:off x="10539355" y="2406236"/>
            <a:ext cx="1646265" cy="1206777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900" b="1" dirty="0">
                <a:solidFill>
                  <a:schemeClr val="accent6"/>
                </a:solidFill>
                <a:latin typeface="Open Sans" panose="020B0604020202020204"/>
              </a:rPr>
              <a:t>Covariável parece explicar bem a resposta</a:t>
            </a:r>
          </a:p>
          <a:p>
            <a:endParaRPr lang="pt-BR" sz="900" dirty="0">
              <a:solidFill>
                <a:srgbClr val="92D050"/>
              </a:solidFill>
              <a:latin typeface="Open Sans" panose="020B0604020202020204"/>
            </a:endParaRPr>
          </a:p>
          <a:p>
            <a:r>
              <a:rPr lang="pt-BR" sz="900" b="1" dirty="0">
                <a:solidFill>
                  <a:srgbClr val="FFC000"/>
                </a:solidFill>
                <a:latin typeface="Open Sans" panose="020B0604020202020204"/>
              </a:rPr>
              <a:t>Covariável parece explicar pouco a resposta</a:t>
            </a:r>
          </a:p>
          <a:p>
            <a:endParaRPr lang="pt-BR" sz="900" b="1" dirty="0">
              <a:solidFill>
                <a:srgbClr val="FFC000"/>
              </a:solidFill>
              <a:latin typeface="Open Sans" panose="020B0604020202020204"/>
            </a:endParaRPr>
          </a:p>
          <a:p>
            <a:r>
              <a:rPr lang="pt-BR" sz="900" b="1" dirty="0">
                <a:solidFill>
                  <a:srgbClr val="FF0000"/>
                </a:solidFill>
                <a:latin typeface="Open Sans" panose="020B0604020202020204"/>
              </a:rPr>
              <a:t>Covariável parece não explicar a resposta</a:t>
            </a:r>
          </a:p>
        </p:txBody>
      </p:sp>
      <p:sp>
        <p:nvSpPr>
          <p:cNvPr id="30" name="Retângulo: Cantos Arredondados 29">
            <a:extLst>
              <a:ext uri="{FF2B5EF4-FFF2-40B4-BE49-F238E27FC236}">
                <a16:creationId xmlns:a16="http://schemas.microsoft.com/office/drawing/2014/main" id="{283CEEAF-DA50-48C4-A568-CA8AABD80946}"/>
              </a:ext>
            </a:extLst>
          </p:cNvPr>
          <p:cNvSpPr/>
          <p:nvPr/>
        </p:nvSpPr>
        <p:spPr>
          <a:xfrm>
            <a:off x="10501911" y="2064332"/>
            <a:ext cx="1813085" cy="277001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LEGENDA</a:t>
            </a:r>
          </a:p>
        </p:txBody>
      </p:sp>
      <p:sp>
        <p:nvSpPr>
          <p:cNvPr id="31" name="Botão de ação: Retornar 30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759EE52E-B6B2-4674-9C10-F9FCF477CED4}"/>
              </a:ext>
            </a:extLst>
          </p:cNvPr>
          <p:cNvSpPr/>
          <p:nvPr/>
        </p:nvSpPr>
        <p:spPr>
          <a:xfrm>
            <a:off x="11506877" y="1229573"/>
            <a:ext cx="324000" cy="324000"/>
          </a:xfrm>
          <a:prstGeom prst="actionButtonReturn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dirty="0"/>
          </a:p>
        </p:txBody>
      </p:sp>
      <p:pic>
        <p:nvPicPr>
          <p:cNvPr id="7" name="Gráfico 6" descr="Fechar">
            <a:extLst>
              <a:ext uri="{FF2B5EF4-FFF2-40B4-BE49-F238E27FC236}">
                <a16:creationId xmlns:a16="http://schemas.microsoft.com/office/drawing/2014/main" id="{EE0F7F51-CF7E-4CFD-86A9-75649B2292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179355" y="3244135"/>
            <a:ext cx="360000" cy="360000"/>
          </a:xfrm>
          <a:prstGeom prst="rect">
            <a:avLst/>
          </a:prstGeom>
        </p:spPr>
      </p:pic>
      <p:pic>
        <p:nvPicPr>
          <p:cNvPr id="11" name="Gráfico 10" descr="Marca de seleção">
            <a:extLst>
              <a:ext uri="{FF2B5EF4-FFF2-40B4-BE49-F238E27FC236}">
                <a16:creationId xmlns:a16="http://schemas.microsoft.com/office/drawing/2014/main" id="{6B6B74A4-0B9A-4333-AA3A-7DA9C7B8C8B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179355" y="2415114"/>
            <a:ext cx="360000" cy="360000"/>
          </a:xfrm>
          <a:prstGeom prst="rect">
            <a:avLst/>
          </a:prstGeom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A481B0B5-70F9-461C-A1AD-E80F2A380ECA}"/>
              </a:ext>
            </a:extLst>
          </p:cNvPr>
          <p:cNvSpPr/>
          <p:nvPr/>
        </p:nvSpPr>
        <p:spPr>
          <a:xfrm>
            <a:off x="10179355" y="2964503"/>
            <a:ext cx="360000" cy="7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aphicFrame>
        <p:nvGraphicFramePr>
          <p:cNvPr id="14" name="Objeto 13">
            <a:extLst>
              <a:ext uri="{FF2B5EF4-FFF2-40B4-BE49-F238E27FC236}">
                <a16:creationId xmlns:a16="http://schemas.microsoft.com/office/drawing/2014/main" id="{0EA2C12A-2528-4002-891F-93CEC575775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64670337"/>
              </p:ext>
            </p:extLst>
          </p:nvPr>
        </p:nvGraphicFramePr>
        <p:xfrm>
          <a:off x="541117" y="1338228"/>
          <a:ext cx="4540228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8" imgW="5036730" imgH="3596765" progId="Excel.Sheet.12">
                  <p:link updateAutomatic="1"/>
                </p:oleObj>
              </mc:Choice>
              <mc:Fallback>
                <p:oleObj name="Worksheet" r:id="rId8" imgW="5036730" imgH="3596765" progId="Excel.Sheet.12">
                  <p:link updateAutomatic="1"/>
                  <p:pic>
                    <p:nvPicPr>
                      <p:cNvPr id="14" name="Objeto 13">
                        <a:extLst>
                          <a:ext uri="{FF2B5EF4-FFF2-40B4-BE49-F238E27FC236}">
                            <a16:creationId xmlns:a16="http://schemas.microsoft.com/office/drawing/2014/main" id="{0EA2C12A-2528-4002-891F-93CEC575775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41117" y="1338228"/>
                        <a:ext cx="4540228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6" name="Agrupar 15">
            <a:extLst>
              <a:ext uri="{FF2B5EF4-FFF2-40B4-BE49-F238E27FC236}">
                <a16:creationId xmlns:a16="http://schemas.microsoft.com/office/drawing/2014/main" id="{67130E32-3C17-419A-BD18-B2B21B84299C}"/>
              </a:ext>
            </a:extLst>
          </p:cNvPr>
          <p:cNvGrpSpPr/>
          <p:nvPr/>
        </p:nvGrpSpPr>
        <p:grpSpPr>
          <a:xfrm>
            <a:off x="541117" y="4970234"/>
            <a:ext cx="4540228" cy="646331"/>
            <a:chOff x="249780" y="5074456"/>
            <a:chExt cx="5025999" cy="646331"/>
          </a:xfrm>
        </p:grpSpPr>
        <p:sp>
          <p:nvSpPr>
            <p:cNvPr id="34" name="Retângulo 33">
              <a:extLst>
                <a:ext uri="{FF2B5EF4-FFF2-40B4-BE49-F238E27FC236}">
                  <a16:creationId xmlns:a16="http://schemas.microsoft.com/office/drawing/2014/main" id="{D46D6411-95E9-470E-B40C-0D3762C80515}"/>
                </a:ext>
              </a:extLst>
            </p:cNvPr>
            <p:cNvSpPr/>
            <p:nvPr/>
          </p:nvSpPr>
          <p:spPr>
            <a:xfrm>
              <a:off x="645292" y="5074456"/>
              <a:ext cx="4630487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pt-BR" sz="1200" dirty="0">
                  <a:latin typeface="Open Sans" panose="020B0604020202020204"/>
                </a:rPr>
                <a:t>As </a:t>
              </a:r>
              <a:r>
                <a:rPr lang="pt-BR" sz="1200" dirty="0" err="1">
                  <a:latin typeface="Open Sans" panose="020B0604020202020204"/>
                </a:rPr>
                <a:t>Ufs</a:t>
              </a:r>
              <a:r>
                <a:rPr lang="pt-BR" sz="1200" dirty="0">
                  <a:latin typeface="Open Sans" panose="020B0604020202020204"/>
                </a:rPr>
                <a:t> foram agrupadas de acordo com o percentual do target, demonstrando que o % de target tem relação com o fator regional</a:t>
              </a:r>
            </a:p>
          </p:txBody>
        </p:sp>
        <p:pic>
          <p:nvPicPr>
            <p:cNvPr id="35" name="Gráfico 34" descr="Marca de seleção">
              <a:extLst>
                <a:ext uri="{FF2B5EF4-FFF2-40B4-BE49-F238E27FC236}">
                  <a16:creationId xmlns:a16="http://schemas.microsoft.com/office/drawing/2014/main" id="{6939BCD8-8178-4A99-9CE7-D572F4893B4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49780" y="5183559"/>
              <a:ext cx="360000" cy="360000"/>
            </a:xfrm>
            <a:prstGeom prst="rect">
              <a:avLst/>
            </a:prstGeom>
          </p:spPr>
        </p:pic>
      </p:grpSp>
      <p:graphicFrame>
        <p:nvGraphicFramePr>
          <p:cNvPr id="2" name="Objeto 1">
            <a:extLst>
              <a:ext uri="{FF2B5EF4-FFF2-40B4-BE49-F238E27FC236}">
                <a16:creationId xmlns:a16="http://schemas.microsoft.com/office/drawing/2014/main" id="{75E94F45-35D1-4DAC-8003-369FA84A409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61928720"/>
              </p:ext>
            </p:extLst>
          </p:nvPr>
        </p:nvGraphicFramePr>
        <p:xfrm>
          <a:off x="5353131" y="1338228"/>
          <a:ext cx="4540250" cy="3240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10" imgW="4541571" imgH="3238409" progId="Excel.Sheet.12">
                  <p:link updateAutomatic="1"/>
                </p:oleObj>
              </mc:Choice>
              <mc:Fallback>
                <p:oleObj name="Worksheet" r:id="rId10" imgW="4541571" imgH="3238409" progId="Excel.Sheet.12">
                  <p:link updateAutomatic="1"/>
                  <p:pic>
                    <p:nvPicPr>
                      <p:cNvPr id="2" name="Objeto 1">
                        <a:extLst>
                          <a:ext uri="{FF2B5EF4-FFF2-40B4-BE49-F238E27FC236}">
                            <a16:creationId xmlns:a16="http://schemas.microsoft.com/office/drawing/2014/main" id="{75E94F45-35D1-4DAC-8003-369FA84A409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353131" y="1338228"/>
                        <a:ext cx="4540250" cy="3240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" name="Agrupar 2">
            <a:extLst>
              <a:ext uri="{FF2B5EF4-FFF2-40B4-BE49-F238E27FC236}">
                <a16:creationId xmlns:a16="http://schemas.microsoft.com/office/drawing/2014/main" id="{89DD63C8-A879-43F1-AF21-C2EB7D8EE6D6}"/>
              </a:ext>
            </a:extLst>
          </p:cNvPr>
          <p:cNvGrpSpPr/>
          <p:nvPr/>
        </p:nvGrpSpPr>
        <p:grpSpPr>
          <a:xfrm>
            <a:off x="5388649" y="4877901"/>
            <a:ext cx="4593507" cy="830997"/>
            <a:chOff x="5326497" y="5037700"/>
            <a:chExt cx="4593507" cy="830997"/>
          </a:xfrm>
        </p:grpSpPr>
        <p:sp>
          <p:nvSpPr>
            <p:cNvPr id="22" name="Retângulo 21">
              <a:extLst>
                <a:ext uri="{FF2B5EF4-FFF2-40B4-BE49-F238E27FC236}">
                  <a16:creationId xmlns:a16="http://schemas.microsoft.com/office/drawing/2014/main" id="{0DCCC941-7CB8-40F2-A420-9968171CC7FA}"/>
                </a:ext>
              </a:extLst>
            </p:cNvPr>
            <p:cNvSpPr/>
            <p:nvPr/>
          </p:nvSpPr>
          <p:spPr>
            <a:xfrm>
              <a:off x="5737061" y="5037700"/>
              <a:ext cx="4182943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pt-BR" sz="1200" dirty="0">
                  <a:solidFill>
                    <a:srgbClr val="434343"/>
                  </a:solidFill>
                  <a:latin typeface="Open Sans" panose="020B0604020202020204"/>
                </a:rPr>
                <a:t>O </a:t>
              </a:r>
              <a:r>
                <a:rPr lang="pt-BR" sz="1200" dirty="0" err="1">
                  <a:solidFill>
                    <a:srgbClr val="434343"/>
                  </a:solidFill>
                  <a:latin typeface="Open Sans" panose="020B0604020202020204"/>
                </a:rPr>
                <a:t>Estrato_POF</a:t>
              </a:r>
              <a:r>
                <a:rPr lang="pt-BR" sz="1200" dirty="0">
                  <a:solidFill>
                    <a:srgbClr val="434343"/>
                  </a:solidFill>
                  <a:latin typeface="Open Sans" panose="020B0604020202020204"/>
                </a:rPr>
                <a:t> parece discriminar muito pouco, pois todas suas categorias possuem percentual do target próximo à média da base de 11%, com exceção da categoria “Rural” que tem menor percentual</a:t>
              </a:r>
            </a:p>
          </p:txBody>
        </p:sp>
        <p:sp>
          <p:nvSpPr>
            <p:cNvPr id="25" name="Retângulo 24">
              <a:extLst>
                <a:ext uri="{FF2B5EF4-FFF2-40B4-BE49-F238E27FC236}">
                  <a16:creationId xmlns:a16="http://schemas.microsoft.com/office/drawing/2014/main" id="{FEC5BC71-961C-491C-8114-DB5A81125404}"/>
                </a:ext>
              </a:extLst>
            </p:cNvPr>
            <p:cNvSpPr/>
            <p:nvPr/>
          </p:nvSpPr>
          <p:spPr>
            <a:xfrm>
              <a:off x="5326497" y="5417198"/>
              <a:ext cx="360000" cy="72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pic>
        <p:nvPicPr>
          <p:cNvPr id="23" name="Imagem 22">
            <a:extLst>
              <a:ext uri="{FF2B5EF4-FFF2-40B4-BE49-F238E27FC236}">
                <a16:creationId xmlns:a16="http://schemas.microsoft.com/office/drawing/2014/main" id="{8A5B291B-4999-4DE5-8E58-5E8AF9CEAD39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70919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o 3">
            <a:extLst>
              <a:ext uri="{FF2B5EF4-FFF2-40B4-BE49-F238E27FC236}">
                <a16:creationId xmlns:a16="http://schemas.microsoft.com/office/drawing/2014/main" id="{8D3008A0-2605-4399-91CD-F891B443482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8488129"/>
              </p:ext>
            </p:extLst>
          </p:nvPr>
        </p:nvGraphicFramePr>
        <p:xfrm>
          <a:off x="5353131" y="1338228"/>
          <a:ext cx="4540250" cy="3240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4541571" imgH="3238409" progId="Excel.Sheet.12">
                  <p:link updateAutomatic="1"/>
                </p:oleObj>
              </mc:Choice>
              <mc:Fallback>
                <p:oleObj name="Worksheet" r:id="rId2" imgW="4541571" imgH="3238409" progId="Excel.Sheet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53131" y="1338228"/>
                        <a:ext cx="4540250" cy="3240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3" name="Imagem 22">
            <a:extLst>
              <a:ext uri="{FF2B5EF4-FFF2-40B4-BE49-F238E27FC236}">
                <a16:creationId xmlns:a16="http://schemas.microsoft.com/office/drawing/2014/main" id="{D1AAC56C-BCC6-4DBB-A9D2-C6A634962D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117" y="1338228"/>
            <a:ext cx="4536000" cy="3266861"/>
          </a:xfrm>
          <a:prstGeom prst="rect">
            <a:avLst/>
          </a:prstGeom>
        </p:spPr>
      </p:pic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23374" y="379620"/>
            <a:ext cx="407503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64</a:t>
            </a:fld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9515060" y="4625654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Espaço Reservado para Data 5">
            <a:extLst>
              <a:ext uri="{FF2B5EF4-FFF2-40B4-BE49-F238E27FC236}">
                <a16:creationId xmlns:a16="http://schemas.microsoft.com/office/drawing/2014/main" id="{C12A3D3C-1B8D-43C2-9967-93C9AA30D0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@2021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9E394E2B-760F-427A-B8EA-2353A5051CF4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detalhada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 EXPLORATÓRIA | </a:t>
            </a:r>
            <a:r>
              <a:rPr lang="en-US" sz="11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BIDIMENSIONAL</a:t>
            </a:r>
          </a:p>
        </p:txBody>
      </p:sp>
      <p:sp>
        <p:nvSpPr>
          <p:cNvPr id="29" name="Retângulo: Cantos Arredondados 28">
            <a:extLst>
              <a:ext uri="{FF2B5EF4-FFF2-40B4-BE49-F238E27FC236}">
                <a16:creationId xmlns:a16="http://schemas.microsoft.com/office/drawing/2014/main" id="{F7D22D64-DC85-41E2-9679-8856292DB6EA}"/>
              </a:ext>
            </a:extLst>
          </p:cNvPr>
          <p:cNvSpPr/>
          <p:nvPr/>
        </p:nvSpPr>
        <p:spPr>
          <a:xfrm>
            <a:off x="10539355" y="2406236"/>
            <a:ext cx="1646265" cy="1206777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900" b="1" dirty="0">
                <a:solidFill>
                  <a:schemeClr val="accent6"/>
                </a:solidFill>
                <a:latin typeface="Open Sans" panose="020B0604020202020204"/>
              </a:rPr>
              <a:t>Covariável parece explicar bem a resposta</a:t>
            </a:r>
          </a:p>
          <a:p>
            <a:endParaRPr lang="pt-BR" sz="900" dirty="0">
              <a:solidFill>
                <a:srgbClr val="92D050"/>
              </a:solidFill>
              <a:latin typeface="Open Sans" panose="020B0604020202020204"/>
            </a:endParaRPr>
          </a:p>
          <a:p>
            <a:r>
              <a:rPr lang="pt-BR" sz="900" b="1" dirty="0">
                <a:solidFill>
                  <a:srgbClr val="FFC000"/>
                </a:solidFill>
                <a:latin typeface="Open Sans" panose="020B0604020202020204"/>
              </a:rPr>
              <a:t>Covariável parece explicar pouco a resposta</a:t>
            </a:r>
          </a:p>
          <a:p>
            <a:endParaRPr lang="pt-BR" sz="900" b="1" dirty="0">
              <a:solidFill>
                <a:srgbClr val="FFC000"/>
              </a:solidFill>
              <a:latin typeface="Open Sans" panose="020B0604020202020204"/>
            </a:endParaRPr>
          </a:p>
          <a:p>
            <a:r>
              <a:rPr lang="pt-BR" sz="900" b="1" dirty="0">
                <a:solidFill>
                  <a:srgbClr val="FF0000"/>
                </a:solidFill>
                <a:latin typeface="Open Sans" panose="020B0604020202020204"/>
              </a:rPr>
              <a:t>Covariável parece não explicar a resposta</a:t>
            </a:r>
          </a:p>
        </p:txBody>
      </p:sp>
      <p:sp>
        <p:nvSpPr>
          <p:cNvPr id="30" name="Retângulo: Cantos Arredondados 29">
            <a:extLst>
              <a:ext uri="{FF2B5EF4-FFF2-40B4-BE49-F238E27FC236}">
                <a16:creationId xmlns:a16="http://schemas.microsoft.com/office/drawing/2014/main" id="{283CEEAF-DA50-48C4-A568-CA8AABD80946}"/>
              </a:ext>
            </a:extLst>
          </p:cNvPr>
          <p:cNvSpPr/>
          <p:nvPr/>
        </p:nvSpPr>
        <p:spPr>
          <a:xfrm>
            <a:off x="10501911" y="2064332"/>
            <a:ext cx="1813085" cy="277001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LEGENDA</a:t>
            </a:r>
          </a:p>
        </p:txBody>
      </p:sp>
      <p:pic>
        <p:nvPicPr>
          <p:cNvPr id="7" name="Gráfico 6" descr="Fechar">
            <a:extLst>
              <a:ext uri="{FF2B5EF4-FFF2-40B4-BE49-F238E27FC236}">
                <a16:creationId xmlns:a16="http://schemas.microsoft.com/office/drawing/2014/main" id="{EE0F7F51-CF7E-4CFD-86A9-75649B22922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179355" y="3244135"/>
            <a:ext cx="360000" cy="360000"/>
          </a:xfrm>
          <a:prstGeom prst="rect">
            <a:avLst/>
          </a:prstGeom>
        </p:spPr>
      </p:pic>
      <p:pic>
        <p:nvPicPr>
          <p:cNvPr id="11" name="Gráfico 10" descr="Marca de seleção">
            <a:extLst>
              <a:ext uri="{FF2B5EF4-FFF2-40B4-BE49-F238E27FC236}">
                <a16:creationId xmlns:a16="http://schemas.microsoft.com/office/drawing/2014/main" id="{6B6B74A4-0B9A-4333-AA3A-7DA9C7B8C8B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179355" y="2415114"/>
            <a:ext cx="360000" cy="360000"/>
          </a:xfrm>
          <a:prstGeom prst="rect">
            <a:avLst/>
          </a:prstGeom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A481B0B5-70F9-461C-A1AD-E80F2A380ECA}"/>
              </a:ext>
            </a:extLst>
          </p:cNvPr>
          <p:cNvSpPr/>
          <p:nvPr/>
        </p:nvSpPr>
        <p:spPr>
          <a:xfrm>
            <a:off x="10179355" y="2964503"/>
            <a:ext cx="360000" cy="7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67130E32-3C17-419A-BD18-B2B21B84299C}"/>
              </a:ext>
            </a:extLst>
          </p:cNvPr>
          <p:cNvGrpSpPr/>
          <p:nvPr/>
        </p:nvGrpSpPr>
        <p:grpSpPr>
          <a:xfrm>
            <a:off x="541117" y="4924068"/>
            <a:ext cx="4540228" cy="646331"/>
            <a:chOff x="249780" y="5074456"/>
            <a:chExt cx="5025999" cy="646331"/>
          </a:xfrm>
        </p:grpSpPr>
        <p:sp>
          <p:nvSpPr>
            <p:cNvPr id="34" name="Retângulo 33">
              <a:extLst>
                <a:ext uri="{FF2B5EF4-FFF2-40B4-BE49-F238E27FC236}">
                  <a16:creationId xmlns:a16="http://schemas.microsoft.com/office/drawing/2014/main" id="{D46D6411-95E9-470E-B40C-0D3762C80515}"/>
                </a:ext>
              </a:extLst>
            </p:cNvPr>
            <p:cNvSpPr/>
            <p:nvPr/>
          </p:nvSpPr>
          <p:spPr>
            <a:xfrm>
              <a:off x="645292" y="5074456"/>
              <a:ext cx="4630487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pt-BR" sz="1200" dirty="0">
                  <a:latin typeface="Open Sans" panose="020B0604020202020204"/>
                </a:rPr>
                <a:t>A idade parece explicar bem o target, podemos ver que pessoas mais jovens são as que frequentam uma graduação</a:t>
              </a:r>
            </a:p>
          </p:txBody>
        </p:sp>
        <p:pic>
          <p:nvPicPr>
            <p:cNvPr id="35" name="Gráfico 34" descr="Marca de seleção">
              <a:extLst>
                <a:ext uri="{FF2B5EF4-FFF2-40B4-BE49-F238E27FC236}">
                  <a16:creationId xmlns:a16="http://schemas.microsoft.com/office/drawing/2014/main" id="{6939BCD8-8178-4A99-9CE7-D572F4893B4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49780" y="5183559"/>
              <a:ext cx="360000" cy="360000"/>
            </a:xfrm>
            <a:prstGeom prst="rect">
              <a:avLst/>
            </a:prstGeom>
          </p:spPr>
        </p:pic>
      </p:grpSp>
      <p:grpSp>
        <p:nvGrpSpPr>
          <p:cNvPr id="5" name="Agrupar 4">
            <a:extLst>
              <a:ext uri="{FF2B5EF4-FFF2-40B4-BE49-F238E27FC236}">
                <a16:creationId xmlns:a16="http://schemas.microsoft.com/office/drawing/2014/main" id="{F33898D3-0032-4D4A-8F53-25399F17C9F4}"/>
              </a:ext>
            </a:extLst>
          </p:cNvPr>
          <p:cNvGrpSpPr/>
          <p:nvPr/>
        </p:nvGrpSpPr>
        <p:grpSpPr>
          <a:xfrm>
            <a:off x="5439213" y="4924068"/>
            <a:ext cx="4542943" cy="646331"/>
            <a:chOff x="5439213" y="4877901"/>
            <a:chExt cx="4542943" cy="646331"/>
          </a:xfrm>
        </p:grpSpPr>
        <p:sp>
          <p:nvSpPr>
            <p:cNvPr id="22" name="Retângulo 21">
              <a:extLst>
                <a:ext uri="{FF2B5EF4-FFF2-40B4-BE49-F238E27FC236}">
                  <a16:creationId xmlns:a16="http://schemas.microsoft.com/office/drawing/2014/main" id="{0DCCC941-7CB8-40F2-A420-9968171CC7FA}"/>
                </a:ext>
              </a:extLst>
            </p:cNvPr>
            <p:cNvSpPr/>
            <p:nvPr/>
          </p:nvSpPr>
          <p:spPr>
            <a:xfrm>
              <a:off x="5799213" y="4877901"/>
              <a:ext cx="4182943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pt-BR" sz="1200" dirty="0">
                  <a:solidFill>
                    <a:srgbClr val="434343"/>
                  </a:solidFill>
                  <a:latin typeface="Open Sans" panose="020B0604020202020204"/>
                </a:rPr>
                <a:t>O Sexo parece não discriminar o target dado que as duas categorias possuem percentual do target próximo à média da base de 11%, </a:t>
              </a:r>
            </a:p>
          </p:txBody>
        </p:sp>
        <p:pic>
          <p:nvPicPr>
            <p:cNvPr id="26" name="Gráfico 25" descr="Fechar">
              <a:extLst>
                <a:ext uri="{FF2B5EF4-FFF2-40B4-BE49-F238E27FC236}">
                  <a16:creationId xmlns:a16="http://schemas.microsoft.com/office/drawing/2014/main" id="{02A61189-21D5-4E49-8EBE-88830CA3E84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439213" y="5021066"/>
              <a:ext cx="360000" cy="360000"/>
            </a:xfrm>
            <a:prstGeom prst="rect">
              <a:avLst/>
            </a:prstGeom>
          </p:spPr>
        </p:pic>
      </p:grpSp>
      <p:sp>
        <p:nvSpPr>
          <p:cNvPr id="27" name="Botão de ação: Retornar 26">
            <a:hlinkClick r:id="rId10" action="ppaction://hlinksldjump" highlightClick="1"/>
            <a:extLst>
              <a:ext uri="{FF2B5EF4-FFF2-40B4-BE49-F238E27FC236}">
                <a16:creationId xmlns:a16="http://schemas.microsoft.com/office/drawing/2014/main" id="{E17321A4-4246-4931-9D16-645653ABDA26}"/>
              </a:ext>
            </a:extLst>
          </p:cNvPr>
          <p:cNvSpPr/>
          <p:nvPr/>
        </p:nvSpPr>
        <p:spPr>
          <a:xfrm>
            <a:off x="11506877" y="1229573"/>
            <a:ext cx="324000" cy="324000"/>
          </a:xfrm>
          <a:prstGeom prst="actionButtonReturn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dirty="0"/>
          </a:p>
        </p:txBody>
      </p:sp>
      <p:pic>
        <p:nvPicPr>
          <p:cNvPr id="24" name="Imagem 23">
            <a:extLst>
              <a:ext uri="{FF2B5EF4-FFF2-40B4-BE49-F238E27FC236}">
                <a16:creationId xmlns:a16="http://schemas.microsoft.com/office/drawing/2014/main" id="{B073288D-6014-4148-8D65-15EF0C5453F5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32339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to 7">
            <a:extLst>
              <a:ext uri="{FF2B5EF4-FFF2-40B4-BE49-F238E27FC236}">
                <a16:creationId xmlns:a16="http://schemas.microsoft.com/office/drawing/2014/main" id="{015EF6A0-BC9D-4AA7-91CA-2B9AA3BB10D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59975399"/>
              </p:ext>
            </p:extLst>
          </p:nvPr>
        </p:nvGraphicFramePr>
        <p:xfrm>
          <a:off x="5353131" y="1338228"/>
          <a:ext cx="4540250" cy="3240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4541571" imgH="3238409" progId="Excel.Sheet.12">
                  <p:link updateAutomatic="1"/>
                </p:oleObj>
              </mc:Choice>
              <mc:Fallback>
                <p:oleObj name="Worksheet" r:id="rId2" imgW="4541571" imgH="3238409" progId="Excel.Sheet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53131" y="1338228"/>
                        <a:ext cx="4540250" cy="3240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to 1">
            <a:extLst>
              <a:ext uri="{FF2B5EF4-FFF2-40B4-BE49-F238E27FC236}">
                <a16:creationId xmlns:a16="http://schemas.microsoft.com/office/drawing/2014/main" id="{BCED0351-EB7B-4464-A06C-13249885FF7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27031270"/>
              </p:ext>
            </p:extLst>
          </p:nvPr>
        </p:nvGraphicFramePr>
        <p:xfrm>
          <a:off x="541117" y="1338228"/>
          <a:ext cx="4540250" cy="3240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4" imgW="4541571" imgH="3238409" progId="Excel.Sheet.12">
                  <p:link updateAutomatic="1"/>
                </p:oleObj>
              </mc:Choice>
              <mc:Fallback>
                <p:oleObj name="Worksheet" r:id="rId4" imgW="4541571" imgH="3238409" progId="Excel.Sheet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41117" y="1338228"/>
                        <a:ext cx="4540250" cy="3240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23374" y="379620"/>
            <a:ext cx="407503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65</a:t>
            </a:fld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9515060" y="4625654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Espaço Reservado para Data 5">
            <a:extLst>
              <a:ext uri="{FF2B5EF4-FFF2-40B4-BE49-F238E27FC236}">
                <a16:creationId xmlns:a16="http://schemas.microsoft.com/office/drawing/2014/main" id="{C12A3D3C-1B8D-43C2-9967-93C9AA30D0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@2021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9E394E2B-760F-427A-B8EA-2353A5051CF4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detalhada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 EXPLORATÓRIA | </a:t>
            </a:r>
            <a:r>
              <a:rPr lang="en-US" sz="11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BIDIMENSIONAL</a:t>
            </a:r>
          </a:p>
        </p:txBody>
      </p:sp>
      <p:sp>
        <p:nvSpPr>
          <p:cNvPr id="29" name="Retângulo: Cantos Arredondados 28">
            <a:extLst>
              <a:ext uri="{FF2B5EF4-FFF2-40B4-BE49-F238E27FC236}">
                <a16:creationId xmlns:a16="http://schemas.microsoft.com/office/drawing/2014/main" id="{F7D22D64-DC85-41E2-9679-8856292DB6EA}"/>
              </a:ext>
            </a:extLst>
          </p:cNvPr>
          <p:cNvSpPr/>
          <p:nvPr/>
        </p:nvSpPr>
        <p:spPr>
          <a:xfrm>
            <a:off x="10539355" y="2406236"/>
            <a:ext cx="1646265" cy="1206777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900" b="1" dirty="0">
                <a:solidFill>
                  <a:schemeClr val="accent6"/>
                </a:solidFill>
                <a:latin typeface="Open Sans" panose="020B0604020202020204"/>
              </a:rPr>
              <a:t>Covariável parece explicar bem a resposta</a:t>
            </a:r>
          </a:p>
          <a:p>
            <a:endParaRPr lang="pt-BR" sz="900" dirty="0">
              <a:solidFill>
                <a:srgbClr val="92D050"/>
              </a:solidFill>
              <a:latin typeface="Open Sans" panose="020B0604020202020204"/>
            </a:endParaRPr>
          </a:p>
          <a:p>
            <a:r>
              <a:rPr lang="pt-BR" sz="900" b="1" dirty="0">
                <a:solidFill>
                  <a:srgbClr val="FFC000"/>
                </a:solidFill>
                <a:latin typeface="Open Sans" panose="020B0604020202020204"/>
              </a:rPr>
              <a:t>Covariável parece explicar pouco a resposta</a:t>
            </a:r>
          </a:p>
          <a:p>
            <a:endParaRPr lang="pt-BR" sz="900" b="1" dirty="0">
              <a:solidFill>
                <a:srgbClr val="FFC000"/>
              </a:solidFill>
              <a:latin typeface="Open Sans" panose="020B0604020202020204"/>
            </a:endParaRPr>
          </a:p>
          <a:p>
            <a:r>
              <a:rPr lang="pt-BR" sz="900" b="1" dirty="0">
                <a:solidFill>
                  <a:srgbClr val="FF0000"/>
                </a:solidFill>
                <a:latin typeface="Open Sans" panose="020B0604020202020204"/>
              </a:rPr>
              <a:t>Covariável parece não explicar a resposta</a:t>
            </a:r>
          </a:p>
        </p:txBody>
      </p:sp>
      <p:sp>
        <p:nvSpPr>
          <p:cNvPr id="30" name="Retângulo: Cantos Arredondados 29">
            <a:extLst>
              <a:ext uri="{FF2B5EF4-FFF2-40B4-BE49-F238E27FC236}">
                <a16:creationId xmlns:a16="http://schemas.microsoft.com/office/drawing/2014/main" id="{283CEEAF-DA50-48C4-A568-CA8AABD80946}"/>
              </a:ext>
            </a:extLst>
          </p:cNvPr>
          <p:cNvSpPr/>
          <p:nvPr/>
        </p:nvSpPr>
        <p:spPr>
          <a:xfrm>
            <a:off x="10501911" y="2064332"/>
            <a:ext cx="1813085" cy="277001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LEGENDA</a:t>
            </a:r>
          </a:p>
        </p:txBody>
      </p:sp>
      <p:pic>
        <p:nvPicPr>
          <p:cNvPr id="7" name="Gráfico 6" descr="Fechar">
            <a:extLst>
              <a:ext uri="{FF2B5EF4-FFF2-40B4-BE49-F238E27FC236}">
                <a16:creationId xmlns:a16="http://schemas.microsoft.com/office/drawing/2014/main" id="{EE0F7F51-CF7E-4CFD-86A9-75649B22922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179355" y="3244135"/>
            <a:ext cx="360000" cy="360000"/>
          </a:xfrm>
          <a:prstGeom prst="rect">
            <a:avLst/>
          </a:prstGeom>
        </p:spPr>
      </p:pic>
      <p:pic>
        <p:nvPicPr>
          <p:cNvPr id="11" name="Gráfico 10" descr="Marca de seleção">
            <a:extLst>
              <a:ext uri="{FF2B5EF4-FFF2-40B4-BE49-F238E27FC236}">
                <a16:creationId xmlns:a16="http://schemas.microsoft.com/office/drawing/2014/main" id="{6B6B74A4-0B9A-4333-AA3A-7DA9C7B8C8B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179355" y="2415114"/>
            <a:ext cx="360000" cy="360000"/>
          </a:xfrm>
          <a:prstGeom prst="rect">
            <a:avLst/>
          </a:prstGeom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A481B0B5-70F9-461C-A1AD-E80F2A380ECA}"/>
              </a:ext>
            </a:extLst>
          </p:cNvPr>
          <p:cNvSpPr/>
          <p:nvPr/>
        </p:nvSpPr>
        <p:spPr>
          <a:xfrm>
            <a:off x="10179355" y="2964503"/>
            <a:ext cx="360000" cy="7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F33898D3-0032-4D4A-8F53-25399F17C9F4}"/>
              </a:ext>
            </a:extLst>
          </p:cNvPr>
          <p:cNvGrpSpPr/>
          <p:nvPr/>
        </p:nvGrpSpPr>
        <p:grpSpPr>
          <a:xfrm>
            <a:off x="5439213" y="4970234"/>
            <a:ext cx="4542943" cy="646331"/>
            <a:chOff x="5439213" y="4877901"/>
            <a:chExt cx="4542943" cy="646331"/>
          </a:xfrm>
        </p:grpSpPr>
        <p:sp>
          <p:nvSpPr>
            <p:cNvPr id="22" name="Retângulo 21">
              <a:extLst>
                <a:ext uri="{FF2B5EF4-FFF2-40B4-BE49-F238E27FC236}">
                  <a16:creationId xmlns:a16="http://schemas.microsoft.com/office/drawing/2014/main" id="{0DCCC941-7CB8-40F2-A420-9968171CC7FA}"/>
                </a:ext>
              </a:extLst>
            </p:cNvPr>
            <p:cNvSpPr/>
            <p:nvPr/>
          </p:nvSpPr>
          <p:spPr>
            <a:xfrm>
              <a:off x="5799213" y="4877901"/>
              <a:ext cx="4182943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pt-BR" sz="1200" dirty="0" err="1">
                  <a:solidFill>
                    <a:srgbClr val="434343"/>
                  </a:solidFill>
                  <a:latin typeface="Open Sans" panose="020B0604020202020204"/>
                </a:rPr>
                <a:t>Tem_Plano_Saude</a:t>
              </a:r>
              <a:r>
                <a:rPr lang="pt-BR" sz="1200" dirty="0">
                  <a:solidFill>
                    <a:srgbClr val="434343"/>
                  </a:solidFill>
                  <a:latin typeface="Open Sans" panose="020B0604020202020204"/>
                </a:rPr>
                <a:t> parece não discriminar o target dado que as duas categorias possuem percentual do target próximo à média da base de 11%</a:t>
              </a:r>
            </a:p>
          </p:txBody>
        </p:sp>
        <p:pic>
          <p:nvPicPr>
            <p:cNvPr id="26" name="Gráfico 25" descr="Fechar">
              <a:extLst>
                <a:ext uri="{FF2B5EF4-FFF2-40B4-BE49-F238E27FC236}">
                  <a16:creationId xmlns:a16="http://schemas.microsoft.com/office/drawing/2014/main" id="{02A61189-21D5-4E49-8EBE-88830CA3E84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439213" y="5021066"/>
              <a:ext cx="360000" cy="360000"/>
            </a:xfrm>
            <a:prstGeom prst="rect">
              <a:avLst/>
            </a:prstGeom>
          </p:spPr>
        </p:pic>
      </p:grpSp>
      <p:grpSp>
        <p:nvGrpSpPr>
          <p:cNvPr id="24" name="Agrupar 23">
            <a:extLst>
              <a:ext uri="{FF2B5EF4-FFF2-40B4-BE49-F238E27FC236}">
                <a16:creationId xmlns:a16="http://schemas.microsoft.com/office/drawing/2014/main" id="{7B6CC6E8-577E-4F52-9705-E0486419EAB7}"/>
              </a:ext>
            </a:extLst>
          </p:cNvPr>
          <p:cNvGrpSpPr/>
          <p:nvPr/>
        </p:nvGrpSpPr>
        <p:grpSpPr>
          <a:xfrm>
            <a:off x="541117" y="4877901"/>
            <a:ext cx="4593507" cy="830997"/>
            <a:chOff x="5326497" y="5037700"/>
            <a:chExt cx="4593507" cy="830997"/>
          </a:xfrm>
        </p:grpSpPr>
        <p:sp>
          <p:nvSpPr>
            <p:cNvPr id="25" name="Retângulo 24">
              <a:extLst>
                <a:ext uri="{FF2B5EF4-FFF2-40B4-BE49-F238E27FC236}">
                  <a16:creationId xmlns:a16="http://schemas.microsoft.com/office/drawing/2014/main" id="{78F089A5-4442-407C-A534-A441B1985726}"/>
                </a:ext>
              </a:extLst>
            </p:cNvPr>
            <p:cNvSpPr/>
            <p:nvPr/>
          </p:nvSpPr>
          <p:spPr>
            <a:xfrm>
              <a:off x="5737061" y="5037700"/>
              <a:ext cx="4182943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pt-BR" sz="1200" dirty="0">
                  <a:solidFill>
                    <a:srgbClr val="434343"/>
                  </a:solidFill>
                  <a:latin typeface="Open Sans" panose="020B0604020202020204"/>
                </a:rPr>
                <a:t>A </a:t>
              </a:r>
              <a:r>
                <a:rPr lang="pt-BR" sz="1200" dirty="0" err="1">
                  <a:solidFill>
                    <a:srgbClr val="434343"/>
                  </a:solidFill>
                  <a:latin typeface="Open Sans" panose="020B0604020202020204"/>
                </a:rPr>
                <a:t>Cor_raca</a:t>
              </a:r>
              <a:r>
                <a:rPr lang="pt-BR" sz="1200" dirty="0">
                  <a:solidFill>
                    <a:srgbClr val="434343"/>
                  </a:solidFill>
                  <a:latin typeface="Open Sans" panose="020B0604020202020204"/>
                </a:rPr>
                <a:t> parece discriminar muito pouco, pois todas suas categorias possuem percentual do target próximo à média da base de 11%, com exceção da categoria “Amarela” que tem percentual um pouco maior</a:t>
              </a:r>
            </a:p>
          </p:txBody>
        </p:sp>
        <p:sp>
          <p:nvSpPr>
            <p:cNvPr id="27" name="Retângulo 26">
              <a:extLst>
                <a:ext uri="{FF2B5EF4-FFF2-40B4-BE49-F238E27FC236}">
                  <a16:creationId xmlns:a16="http://schemas.microsoft.com/office/drawing/2014/main" id="{04CB0952-A7A0-4292-BE57-F5B4F53A9976}"/>
                </a:ext>
              </a:extLst>
            </p:cNvPr>
            <p:cNvSpPr/>
            <p:nvPr/>
          </p:nvSpPr>
          <p:spPr>
            <a:xfrm>
              <a:off x="5326497" y="5417198"/>
              <a:ext cx="360000" cy="72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32" name="Botão de ação: Retornar 31">
            <a:hlinkClick r:id="rId11" action="ppaction://hlinksldjump" highlightClick="1"/>
            <a:extLst>
              <a:ext uri="{FF2B5EF4-FFF2-40B4-BE49-F238E27FC236}">
                <a16:creationId xmlns:a16="http://schemas.microsoft.com/office/drawing/2014/main" id="{BD36241E-EF6B-4C87-B361-CA6F86BC11CF}"/>
              </a:ext>
            </a:extLst>
          </p:cNvPr>
          <p:cNvSpPr/>
          <p:nvPr/>
        </p:nvSpPr>
        <p:spPr>
          <a:xfrm>
            <a:off x="11506877" y="1229573"/>
            <a:ext cx="324000" cy="324000"/>
          </a:xfrm>
          <a:prstGeom prst="actionButtonReturn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dirty="0"/>
          </a:p>
        </p:txBody>
      </p:sp>
      <p:pic>
        <p:nvPicPr>
          <p:cNvPr id="23" name="Imagem 22">
            <a:extLst>
              <a:ext uri="{FF2B5EF4-FFF2-40B4-BE49-F238E27FC236}">
                <a16:creationId xmlns:a16="http://schemas.microsoft.com/office/drawing/2014/main" id="{3D94F335-E4BB-461A-917E-878801C0C64A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15084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o 3">
            <a:extLst>
              <a:ext uri="{FF2B5EF4-FFF2-40B4-BE49-F238E27FC236}">
                <a16:creationId xmlns:a16="http://schemas.microsoft.com/office/drawing/2014/main" id="{3A38551F-4A85-4C77-848D-4861ACE6500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31965282"/>
              </p:ext>
            </p:extLst>
          </p:nvPr>
        </p:nvGraphicFramePr>
        <p:xfrm>
          <a:off x="5353131" y="1338228"/>
          <a:ext cx="4540250" cy="3240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4541571" imgH="3238409" progId="Excel.Sheet.12">
                  <p:link updateAutomatic="1"/>
                </p:oleObj>
              </mc:Choice>
              <mc:Fallback>
                <p:oleObj name="Worksheet" r:id="rId2" imgW="4541571" imgH="3238409" progId="Excel.Sheet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53131" y="1338228"/>
                        <a:ext cx="4540250" cy="3240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to 2">
            <a:extLst>
              <a:ext uri="{FF2B5EF4-FFF2-40B4-BE49-F238E27FC236}">
                <a16:creationId xmlns:a16="http://schemas.microsoft.com/office/drawing/2014/main" id="{0C904AE9-3E71-48AD-8D01-DFF078E9581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89813234"/>
              </p:ext>
            </p:extLst>
          </p:nvPr>
        </p:nvGraphicFramePr>
        <p:xfrm>
          <a:off x="541117" y="1338228"/>
          <a:ext cx="4540250" cy="3240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4" imgW="4541571" imgH="3238409" progId="Excel.Sheet.12">
                  <p:link updateAutomatic="1"/>
                </p:oleObj>
              </mc:Choice>
              <mc:Fallback>
                <p:oleObj name="Worksheet" r:id="rId4" imgW="4541571" imgH="3238409" progId="Excel.Sheet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41117" y="1338228"/>
                        <a:ext cx="4540250" cy="3240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23374" y="379620"/>
            <a:ext cx="407503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66</a:t>
            </a:fld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9515060" y="4625654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Espaço Reservado para Data 5">
            <a:extLst>
              <a:ext uri="{FF2B5EF4-FFF2-40B4-BE49-F238E27FC236}">
                <a16:creationId xmlns:a16="http://schemas.microsoft.com/office/drawing/2014/main" id="{C12A3D3C-1B8D-43C2-9967-93C9AA30D0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@2021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9E394E2B-760F-427A-B8EA-2353A5051CF4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detalhada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 EXPLORATÓRIA | </a:t>
            </a:r>
            <a:r>
              <a:rPr lang="en-US" sz="11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BIDIMENSIONAL</a:t>
            </a:r>
          </a:p>
        </p:txBody>
      </p:sp>
      <p:sp>
        <p:nvSpPr>
          <p:cNvPr id="29" name="Retângulo: Cantos Arredondados 28">
            <a:extLst>
              <a:ext uri="{FF2B5EF4-FFF2-40B4-BE49-F238E27FC236}">
                <a16:creationId xmlns:a16="http://schemas.microsoft.com/office/drawing/2014/main" id="{F7D22D64-DC85-41E2-9679-8856292DB6EA}"/>
              </a:ext>
            </a:extLst>
          </p:cNvPr>
          <p:cNvSpPr/>
          <p:nvPr/>
        </p:nvSpPr>
        <p:spPr>
          <a:xfrm>
            <a:off x="10539355" y="2406236"/>
            <a:ext cx="1646265" cy="1206777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900" b="1" dirty="0">
                <a:solidFill>
                  <a:schemeClr val="accent6"/>
                </a:solidFill>
                <a:latin typeface="Open Sans" panose="020B0604020202020204"/>
              </a:rPr>
              <a:t>Covariável parece explicar bem a resposta</a:t>
            </a:r>
          </a:p>
          <a:p>
            <a:endParaRPr lang="pt-BR" sz="900" dirty="0">
              <a:solidFill>
                <a:srgbClr val="92D050"/>
              </a:solidFill>
              <a:latin typeface="Open Sans" panose="020B0604020202020204"/>
            </a:endParaRPr>
          </a:p>
          <a:p>
            <a:r>
              <a:rPr lang="pt-BR" sz="900" b="1" dirty="0">
                <a:solidFill>
                  <a:srgbClr val="FFC000"/>
                </a:solidFill>
                <a:latin typeface="Open Sans" panose="020B0604020202020204"/>
              </a:rPr>
              <a:t>Covariável parece explicar pouco a resposta</a:t>
            </a:r>
          </a:p>
          <a:p>
            <a:endParaRPr lang="pt-BR" sz="900" b="1" dirty="0">
              <a:solidFill>
                <a:srgbClr val="FFC000"/>
              </a:solidFill>
              <a:latin typeface="Open Sans" panose="020B0604020202020204"/>
            </a:endParaRPr>
          </a:p>
          <a:p>
            <a:r>
              <a:rPr lang="pt-BR" sz="900" b="1" dirty="0">
                <a:solidFill>
                  <a:srgbClr val="FF0000"/>
                </a:solidFill>
                <a:latin typeface="Open Sans" panose="020B0604020202020204"/>
              </a:rPr>
              <a:t>Covariável parece não explicar a resposta</a:t>
            </a:r>
          </a:p>
        </p:txBody>
      </p:sp>
      <p:sp>
        <p:nvSpPr>
          <p:cNvPr id="30" name="Retângulo: Cantos Arredondados 29">
            <a:extLst>
              <a:ext uri="{FF2B5EF4-FFF2-40B4-BE49-F238E27FC236}">
                <a16:creationId xmlns:a16="http://schemas.microsoft.com/office/drawing/2014/main" id="{283CEEAF-DA50-48C4-A568-CA8AABD80946}"/>
              </a:ext>
            </a:extLst>
          </p:cNvPr>
          <p:cNvSpPr/>
          <p:nvPr/>
        </p:nvSpPr>
        <p:spPr>
          <a:xfrm>
            <a:off x="10501911" y="2064332"/>
            <a:ext cx="1813085" cy="277001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LEGENDA</a:t>
            </a:r>
          </a:p>
        </p:txBody>
      </p:sp>
      <p:pic>
        <p:nvPicPr>
          <p:cNvPr id="7" name="Gráfico 6" descr="Fechar">
            <a:extLst>
              <a:ext uri="{FF2B5EF4-FFF2-40B4-BE49-F238E27FC236}">
                <a16:creationId xmlns:a16="http://schemas.microsoft.com/office/drawing/2014/main" id="{EE0F7F51-CF7E-4CFD-86A9-75649B22922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179355" y="3244135"/>
            <a:ext cx="360000" cy="360000"/>
          </a:xfrm>
          <a:prstGeom prst="rect">
            <a:avLst/>
          </a:prstGeom>
        </p:spPr>
      </p:pic>
      <p:pic>
        <p:nvPicPr>
          <p:cNvPr id="11" name="Gráfico 10" descr="Marca de seleção">
            <a:extLst>
              <a:ext uri="{FF2B5EF4-FFF2-40B4-BE49-F238E27FC236}">
                <a16:creationId xmlns:a16="http://schemas.microsoft.com/office/drawing/2014/main" id="{6B6B74A4-0B9A-4333-AA3A-7DA9C7B8C8B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179355" y="2415114"/>
            <a:ext cx="360000" cy="360000"/>
          </a:xfrm>
          <a:prstGeom prst="rect">
            <a:avLst/>
          </a:prstGeom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A481B0B5-70F9-461C-A1AD-E80F2A380ECA}"/>
              </a:ext>
            </a:extLst>
          </p:cNvPr>
          <p:cNvSpPr/>
          <p:nvPr/>
        </p:nvSpPr>
        <p:spPr>
          <a:xfrm>
            <a:off x="10179355" y="2964503"/>
            <a:ext cx="360000" cy="7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8FD3B1AB-750E-4B0B-9EA2-73B9B5E07782}"/>
              </a:ext>
            </a:extLst>
          </p:cNvPr>
          <p:cNvGrpSpPr/>
          <p:nvPr/>
        </p:nvGrpSpPr>
        <p:grpSpPr>
          <a:xfrm>
            <a:off x="591681" y="4900985"/>
            <a:ext cx="4542943" cy="646331"/>
            <a:chOff x="591681" y="4877901"/>
            <a:chExt cx="4542943" cy="646331"/>
          </a:xfrm>
        </p:grpSpPr>
        <p:sp>
          <p:nvSpPr>
            <p:cNvPr id="25" name="Retângulo 24">
              <a:extLst>
                <a:ext uri="{FF2B5EF4-FFF2-40B4-BE49-F238E27FC236}">
                  <a16:creationId xmlns:a16="http://schemas.microsoft.com/office/drawing/2014/main" id="{78F089A5-4442-407C-A534-A441B1985726}"/>
                </a:ext>
              </a:extLst>
            </p:cNvPr>
            <p:cNvSpPr/>
            <p:nvPr/>
          </p:nvSpPr>
          <p:spPr>
            <a:xfrm>
              <a:off x="951681" y="4877901"/>
              <a:ext cx="4182943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pt-BR" sz="1200" dirty="0">
                  <a:solidFill>
                    <a:srgbClr val="434343"/>
                  </a:solidFill>
                  <a:latin typeface="Open Sans" panose="020B0604020202020204"/>
                </a:rPr>
                <a:t>Trabalhou_Ult_12M parece discriminar bem o target, podemos ver que pessoas que não trabalharam nos últimos 12 meses tem maior percentual do Target</a:t>
              </a:r>
            </a:p>
          </p:txBody>
        </p:sp>
        <p:pic>
          <p:nvPicPr>
            <p:cNvPr id="23" name="Gráfico 22" descr="Marca de seleção">
              <a:extLst>
                <a:ext uri="{FF2B5EF4-FFF2-40B4-BE49-F238E27FC236}">
                  <a16:creationId xmlns:a16="http://schemas.microsoft.com/office/drawing/2014/main" id="{40381FAE-CDC8-4E90-9574-27A04C700C1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91681" y="5021066"/>
              <a:ext cx="360000" cy="360000"/>
            </a:xfrm>
            <a:prstGeom prst="rect">
              <a:avLst/>
            </a:prstGeom>
          </p:spPr>
        </p:pic>
      </p:grpSp>
      <p:grpSp>
        <p:nvGrpSpPr>
          <p:cNvPr id="6" name="Agrupar 5">
            <a:extLst>
              <a:ext uri="{FF2B5EF4-FFF2-40B4-BE49-F238E27FC236}">
                <a16:creationId xmlns:a16="http://schemas.microsoft.com/office/drawing/2014/main" id="{D0CC7543-767E-452E-9E64-A64B00A6973B}"/>
              </a:ext>
            </a:extLst>
          </p:cNvPr>
          <p:cNvGrpSpPr/>
          <p:nvPr/>
        </p:nvGrpSpPr>
        <p:grpSpPr>
          <a:xfrm>
            <a:off x="5439213" y="4900985"/>
            <a:ext cx="4542943" cy="646331"/>
            <a:chOff x="5439213" y="4924068"/>
            <a:chExt cx="4542943" cy="646331"/>
          </a:xfrm>
        </p:grpSpPr>
        <p:sp>
          <p:nvSpPr>
            <p:cNvPr id="22" name="Retângulo 21">
              <a:extLst>
                <a:ext uri="{FF2B5EF4-FFF2-40B4-BE49-F238E27FC236}">
                  <a16:creationId xmlns:a16="http://schemas.microsoft.com/office/drawing/2014/main" id="{0DCCC941-7CB8-40F2-A420-9968171CC7FA}"/>
                </a:ext>
              </a:extLst>
            </p:cNvPr>
            <p:cNvSpPr/>
            <p:nvPr/>
          </p:nvSpPr>
          <p:spPr>
            <a:xfrm>
              <a:off x="5799213" y="4924068"/>
              <a:ext cx="4182943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pt-BR" sz="1200" dirty="0" err="1">
                  <a:solidFill>
                    <a:srgbClr val="434343"/>
                  </a:solidFill>
                  <a:latin typeface="Open Sans" panose="020B0604020202020204"/>
                </a:rPr>
                <a:t>Gastos_Sem_Renda</a:t>
              </a:r>
              <a:r>
                <a:rPr lang="pt-BR" sz="1200" dirty="0">
                  <a:solidFill>
                    <a:srgbClr val="434343"/>
                  </a:solidFill>
                  <a:latin typeface="Open Sans" panose="020B0604020202020204"/>
                </a:rPr>
                <a:t> parece discriminar bem o target, podemos ver que pessoas que não tem gastos sem renda tem maior percentual do Target</a:t>
              </a:r>
            </a:p>
          </p:txBody>
        </p:sp>
        <p:pic>
          <p:nvPicPr>
            <p:cNvPr id="28" name="Gráfico 27" descr="Marca de seleção">
              <a:extLst>
                <a:ext uri="{FF2B5EF4-FFF2-40B4-BE49-F238E27FC236}">
                  <a16:creationId xmlns:a16="http://schemas.microsoft.com/office/drawing/2014/main" id="{054E3BCD-03A5-4449-B200-F4AAF85DAD7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439213" y="5067233"/>
              <a:ext cx="360000" cy="360000"/>
            </a:xfrm>
            <a:prstGeom prst="rect">
              <a:avLst/>
            </a:prstGeom>
          </p:spPr>
        </p:pic>
      </p:grpSp>
      <p:sp>
        <p:nvSpPr>
          <p:cNvPr id="32" name="Botão de ação: Retornar 31">
            <a:hlinkClick r:id="rId11" action="ppaction://hlinksldjump" highlightClick="1"/>
            <a:extLst>
              <a:ext uri="{FF2B5EF4-FFF2-40B4-BE49-F238E27FC236}">
                <a16:creationId xmlns:a16="http://schemas.microsoft.com/office/drawing/2014/main" id="{689DB1E2-7754-4066-9E4A-0383F586DE3B}"/>
              </a:ext>
            </a:extLst>
          </p:cNvPr>
          <p:cNvSpPr/>
          <p:nvPr/>
        </p:nvSpPr>
        <p:spPr>
          <a:xfrm>
            <a:off x="11506877" y="1229573"/>
            <a:ext cx="324000" cy="324000"/>
          </a:xfrm>
          <a:prstGeom prst="actionButtonReturn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dirty="0"/>
          </a:p>
        </p:txBody>
      </p:sp>
      <p:pic>
        <p:nvPicPr>
          <p:cNvPr id="24" name="Imagem 23">
            <a:extLst>
              <a:ext uri="{FF2B5EF4-FFF2-40B4-BE49-F238E27FC236}">
                <a16:creationId xmlns:a16="http://schemas.microsoft.com/office/drawing/2014/main" id="{14DE99B2-D44A-40B5-A307-79EFB26AF4A9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98956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to 7">
            <a:extLst>
              <a:ext uri="{FF2B5EF4-FFF2-40B4-BE49-F238E27FC236}">
                <a16:creationId xmlns:a16="http://schemas.microsoft.com/office/drawing/2014/main" id="{B7508FA9-9870-4F36-8623-73CDF165EC3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31398842"/>
              </p:ext>
            </p:extLst>
          </p:nvPr>
        </p:nvGraphicFramePr>
        <p:xfrm>
          <a:off x="5353131" y="1338228"/>
          <a:ext cx="4540250" cy="3240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4541571" imgH="3238409" progId="Excel.Sheet.12">
                  <p:link updateAutomatic="1"/>
                </p:oleObj>
              </mc:Choice>
              <mc:Fallback>
                <p:oleObj name="Worksheet" r:id="rId2" imgW="4541571" imgH="3238409" progId="Excel.Sheet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53131" y="1338228"/>
                        <a:ext cx="4540250" cy="3240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Imagem 4">
            <a:extLst>
              <a:ext uri="{FF2B5EF4-FFF2-40B4-BE49-F238E27FC236}">
                <a16:creationId xmlns:a16="http://schemas.microsoft.com/office/drawing/2014/main" id="{EBA11C8C-9186-4D3B-AF6A-68DC83406A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117" y="1338229"/>
            <a:ext cx="4536000" cy="3113601"/>
          </a:xfrm>
          <a:prstGeom prst="rect">
            <a:avLst/>
          </a:prstGeom>
        </p:spPr>
      </p:pic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23374" y="379620"/>
            <a:ext cx="407503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67</a:t>
            </a:fld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9515060" y="4625654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Espaço Reservado para Data 5">
            <a:extLst>
              <a:ext uri="{FF2B5EF4-FFF2-40B4-BE49-F238E27FC236}">
                <a16:creationId xmlns:a16="http://schemas.microsoft.com/office/drawing/2014/main" id="{C12A3D3C-1B8D-43C2-9967-93C9AA30D0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@2021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9E394E2B-760F-427A-B8EA-2353A5051CF4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detalhada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 EXPLORATÓRIA | </a:t>
            </a:r>
            <a:r>
              <a:rPr lang="en-US" sz="11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BIDIMENSIONAL</a:t>
            </a:r>
          </a:p>
        </p:txBody>
      </p:sp>
      <p:sp>
        <p:nvSpPr>
          <p:cNvPr id="29" name="Retângulo: Cantos Arredondados 28">
            <a:extLst>
              <a:ext uri="{FF2B5EF4-FFF2-40B4-BE49-F238E27FC236}">
                <a16:creationId xmlns:a16="http://schemas.microsoft.com/office/drawing/2014/main" id="{F7D22D64-DC85-41E2-9679-8856292DB6EA}"/>
              </a:ext>
            </a:extLst>
          </p:cNvPr>
          <p:cNvSpPr/>
          <p:nvPr/>
        </p:nvSpPr>
        <p:spPr>
          <a:xfrm>
            <a:off x="10539355" y="2406236"/>
            <a:ext cx="1646265" cy="1206777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900" b="1" dirty="0">
                <a:solidFill>
                  <a:schemeClr val="accent6"/>
                </a:solidFill>
                <a:latin typeface="Open Sans" panose="020B0604020202020204"/>
              </a:rPr>
              <a:t>Covariável parece explicar bem a resposta</a:t>
            </a:r>
          </a:p>
          <a:p>
            <a:endParaRPr lang="pt-BR" sz="900" dirty="0">
              <a:solidFill>
                <a:srgbClr val="92D050"/>
              </a:solidFill>
              <a:latin typeface="Open Sans" panose="020B0604020202020204"/>
            </a:endParaRPr>
          </a:p>
          <a:p>
            <a:r>
              <a:rPr lang="pt-BR" sz="900" b="1" dirty="0">
                <a:solidFill>
                  <a:srgbClr val="FFC000"/>
                </a:solidFill>
                <a:latin typeface="Open Sans" panose="020B0604020202020204"/>
              </a:rPr>
              <a:t>Covariável parece explicar pouco a resposta</a:t>
            </a:r>
          </a:p>
          <a:p>
            <a:endParaRPr lang="pt-BR" sz="900" b="1" dirty="0">
              <a:solidFill>
                <a:srgbClr val="FFC000"/>
              </a:solidFill>
              <a:latin typeface="Open Sans" panose="020B0604020202020204"/>
            </a:endParaRPr>
          </a:p>
          <a:p>
            <a:r>
              <a:rPr lang="pt-BR" sz="900" b="1" dirty="0">
                <a:solidFill>
                  <a:srgbClr val="FF0000"/>
                </a:solidFill>
                <a:latin typeface="Open Sans" panose="020B0604020202020204"/>
              </a:rPr>
              <a:t>Covariável parece não explicar a resposta</a:t>
            </a:r>
          </a:p>
        </p:txBody>
      </p:sp>
      <p:sp>
        <p:nvSpPr>
          <p:cNvPr id="30" name="Retângulo: Cantos Arredondados 29">
            <a:extLst>
              <a:ext uri="{FF2B5EF4-FFF2-40B4-BE49-F238E27FC236}">
                <a16:creationId xmlns:a16="http://schemas.microsoft.com/office/drawing/2014/main" id="{283CEEAF-DA50-48C4-A568-CA8AABD80946}"/>
              </a:ext>
            </a:extLst>
          </p:cNvPr>
          <p:cNvSpPr/>
          <p:nvPr/>
        </p:nvSpPr>
        <p:spPr>
          <a:xfrm>
            <a:off x="10501911" y="2064332"/>
            <a:ext cx="1813085" cy="277001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LEGENDA</a:t>
            </a:r>
          </a:p>
        </p:txBody>
      </p:sp>
      <p:pic>
        <p:nvPicPr>
          <p:cNvPr id="7" name="Gráfico 6" descr="Fechar">
            <a:extLst>
              <a:ext uri="{FF2B5EF4-FFF2-40B4-BE49-F238E27FC236}">
                <a16:creationId xmlns:a16="http://schemas.microsoft.com/office/drawing/2014/main" id="{EE0F7F51-CF7E-4CFD-86A9-75649B22922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179355" y="3244135"/>
            <a:ext cx="360000" cy="360000"/>
          </a:xfrm>
          <a:prstGeom prst="rect">
            <a:avLst/>
          </a:prstGeom>
        </p:spPr>
      </p:pic>
      <p:pic>
        <p:nvPicPr>
          <p:cNvPr id="11" name="Gráfico 10" descr="Marca de seleção">
            <a:extLst>
              <a:ext uri="{FF2B5EF4-FFF2-40B4-BE49-F238E27FC236}">
                <a16:creationId xmlns:a16="http://schemas.microsoft.com/office/drawing/2014/main" id="{6B6B74A4-0B9A-4333-AA3A-7DA9C7B8C8B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179355" y="2415114"/>
            <a:ext cx="360000" cy="360000"/>
          </a:xfrm>
          <a:prstGeom prst="rect">
            <a:avLst/>
          </a:prstGeom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A481B0B5-70F9-461C-A1AD-E80F2A380ECA}"/>
              </a:ext>
            </a:extLst>
          </p:cNvPr>
          <p:cNvSpPr/>
          <p:nvPr/>
        </p:nvSpPr>
        <p:spPr>
          <a:xfrm>
            <a:off x="10179355" y="2964503"/>
            <a:ext cx="360000" cy="7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78F089A5-4442-407C-A534-A441B1985726}"/>
              </a:ext>
            </a:extLst>
          </p:cNvPr>
          <p:cNvSpPr/>
          <p:nvPr/>
        </p:nvSpPr>
        <p:spPr>
          <a:xfrm>
            <a:off x="951681" y="4904538"/>
            <a:ext cx="418294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 err="1">
                <a:solidFill>
                  <a:srgbClr val="434343"/>
                </a:solidFill>
                <a:latin typeface="Open Sans" panose="020B0604020202020204"/>
              </a:rPr>
              <a:t>Renda_Total</a:t>
            </a: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 não parece discriminar bem o target, o que podemos ver é que quem não frequenta graduação possui maior outlier</a:t>
            </a:r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0DCCC941-7CB8-40F2-A420-9968171CC7FA}"/>
              </a:ext>
            </a:extLst>
          </p:cNvPr>
          <p:cNvSpPr/>
          <p:nvPr/>
        </p:nvSpPr>
        <p:spPr>
          <a:xfrm>
            <a:off x="5799213" y="4812205"/>
            <a:ext cx="418294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Composição familiar parece discriminar bem o target, podemos ver os percentuais de cada categoria variam muito desde “Mais de um adulto sem criança” com 14% e “Um ou mais idosos com ou sem crianças” com 1%</a:t>
            </a:r>
          </a:p>
        </p:txBody>
      </p:sp>
      <p:pic>
        <p:nvPicPr>
          <p:cNvPr id="28" name="Gráfico 27" descr="Marca de seleção">
            <a:extLst>
              <a:ext uri="{FF2B5EF4-FFF2-40B4-BE49-F238E27FC236}">
                <a16:creationId xmlns:a16="http://schemas.microsoft.com/office/drawing/2014/main" id="{054E3BCD-03A5-4449-B200-F4AAF85DAD7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439213" y="5047703"/>
            <a:ext cx="360000" cy="360000"/>
          </a:xfrm>
          <a:prstGeom prst="rect">
            <a:avLst/>
          </a:prstGeom>
        </p:spPr>
      </p:pic>
      <p:sp>
        <p:nvSpPr>
          <p:cNvPr id="32" name="Botão de ação: Retornar 31">
            <a:hlinkClick r:id="rId10" action="ppaction://hlinksldjump" highlightClick="1"/>
            <a:extLst>
              <a:ext uri="{FF2B5EF4-FFF2-40B4-BE49-F238E27FC236}">
                <a16:creationId xmlns:a16="http://schemas.microsoft.com/office/drawing/2014/main" id="{689DB1E2-7754-4066-9E4A-0383F586DE3B}"/>
              </a:ext>
            </a:extLst>
          </p:cNvPr>
          <p:cNvSpPr/>
          <p:nvPr/>
        </p:nvSpPr>
        <p:spPr>
          <a:xfrm>
            <a:off x="11506877" y="1229573"/>
            <a:ext cx="324000" cy="324000"/>
          </a:xfrm>
          <a:prstGeom prst="actionButtonReturn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dirty="0"/>
          </a:p>
        </p:txBody>
      </p:sp>
      <p:pic>
        <p:nvPicPr>
          <p:cNvPr id="26" name="Gráfico 25" descr="Fechar">
            <a:extLst>
              <a:ext uri="{FF2B5EF4-FFF2-40B4-BE49-F238E27FC236}">
                <a16:creationId xmlns:a16="http://schemas.microsoft.com/office/drawing/2014/main" id="{066E9C80-66BB-4A56-9ED8-B23761804AE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91681" y="5047703"/>
            <a:ext cx="360000" cy="360000"/>
          </a:xfrm>
          <a:prstGeom prst="rect">
            <a:avLst/>
          </a:prstGeom>
        </p:spPr>
      </p:pic>
      <p:pic>
        <p:nvPicPr>
          <p:cNvPr id="27" name="Imagem 26">
            <a:extLst>
              <a:ext uri="{FF2B5EF4-FFF2-40B4-BE49-F238E27FC236}">
                <a16:creationId xmlns:a16="http://schemas.microsoft.com/office/drawing/2014/main" id="{1CDDEBD9-9F38-44D0-9BE1-D6E6070AC756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37873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71758FD1-91D8-4AB2-9F51-CC41DCE3F8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117" y="1338229"/>
            <a:ext cx="4539600" cy="3170877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4A6EE493-E670-4557-9DA7-FBA060C797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3131" y="1338228"/>
            <a:ext cx="4539600" cy="3170877"/>
          </a:xfrm>
          <a:prstGeom prst="rect">
            <a:avLst/>
          </a:prstGeom>
        </p:spPr>
      </p:pic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23374" y="379620"/>
            <a:ext cx="407503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68</a:t>
            </a:fld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9515060" y="4625654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Espaço Reservado para Data 5">
            <a:extLst>
              <a:ext uri="{FF2B5EF4-FFF2-40B4-BE49-F238E27FC236}">
                <a16:creationId xmlns:a16="http://schemas.microsoft.com/office/drawing/2014/main" id="{C12A3D3C-1B8D-43C2-9967-93C9AA30D0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@2021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9E394E2B-760F-427A-B8EA-2353A5051CF4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detalhada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 EXPLORATÓRIA | </a:t>
            </a:r>
            <a:r>
              <a:rPr lang="en-US" sz="11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BIDIMENSIONAL</a:t>
            </a:r>
          </a:p>
        </p:txBody>
      </p:sp>
      <p:sp>
        <p:nvSpPr>
          <p:cNvPr id="29" name="Retângulo: Cantos Arredondados 28">
            <a:extLst>
              <a:ext uri="{FF2B5EF4-FFF2-40B4-BE49-F238E27FC236}">
                <a16:creationId xmlns:a16="http://schemas.microsoft.com/office/drawing/2014/main" id="{F7D22D64-DC85-41E2-9679-8856292DB6EA}"/>
              </a:ext>
            </a:extLst>
          </p:cNvPr>
          <p:cNvSpPr/>
          <p:nvPr/>
        </p:nvSpPr>
        <p:spPr>
          <a:xfrm>
            <a:off x="10539355" y="2406236"/>
            <a:ext cx="1646265" cy="1206777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900" b="1" dirty="0">
                <a:solidFill>
                  <a:schemeClr val="accent6"/>
                </a:solidFill>
                <a:latin typeface="Open Sans" panose="020B0604020202020204"/>
              </a:rPr>
              <a:t>Covariável parece explicar bem a resposta</a:t>
            </a:r>
          </a:p>
          <a:p>
            <a:endParaRPr lang="pt-BR" sz="900" dirty="0">
              <a:solidFill>
                <a:srgbClr val="92D050"/>
              </a:solidFill>
              <a:latin typeface="Open Sans" panose="020B0604020202020204"/>
            </a:endParaRPr>
          </a:p>
          <a:p>
            <a:r>
              <a:rPr lang="pt-BR" sz="900" b="1" dirty="0">
                <a:solidFill>
                  <a:srgbClr val="FFC000"/>
                </a:solidFill>
                <a:latin typeface="Open Sans" panose="020B0604020202020204"/>
              </a:rPr>
              <a:t>Covariável parece explicar pouco a resposta</a:t>
            </a:r>
          </a:p>
          <a:p>
            <a:endParaRPr lang="pt-BR" sz="900" b="1" dirty="0">
              <a:solidFill>
                <a:srgbClr val="FFC000"/>
              </a:solidFill>
              <a:latin typeface="Open Sans" panose="020B0604020202020204"/>
            </a:endParaRPr>
          </a:p>
          <a:p>
            <a:r>
              <a:rPr lang="pt-BR" sz="900" b="1" dirty="0">
                <a:solidFill>
                  <a:srgbClr val="FF0000"/>
                </a:solidFill>
                <a:latin typeface="Open Sans" panose="020B0604020202020204"/>
              </a:rPr>
              <a:t>Covariável parece não explicar a resposta</a:t>
            </a:r>
          </a:p>
        </p:txBody>
      </p:sp>
      <p:sp>
        <p:nvSpPr>
          <p:cNvPr id="30" name="Retângulo: Cantos Arredondados 29">
            <a:extLst>
              <a:ext uri="{FF2B5EF4-FFF2-40B4-BE49-F238E27FC236}">
                <a16:creationId xmlns:a16="http://schemas.microsoft.com/office/drawing/2014/main" id="{283CEEAF-DA50-48C4-A568-CA8AABD80946}"/>
              </a:ext>
            </a:extLst>
          </p:cNvPr>
          <p:cNvSpPr/>
          <p:nvPr/>
        </p:nvSpPr>
        <p:spPr>
          <a:xfrm>
            <a:off x="10501911" y="2064332"/>
            <a:ext cx="1813085" cy="277001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LEGENDA</a:t>
            </a:r>
          </a:p>
        </p:txBody>
      </p:sp>
      <p:pic>
        <p:nvPicPr>
          <p:cNvPr id="7" name="Gráfico 6" descr="Fechar">
            <a:extLst>
              <a:ext uri="{FF2B5EF4-FFF2-40B4-BE49-F238E27FC236}">
                <a16:creationId xmlns:a16="http://schemas.microsoft.com/office/drawing/2014/main" id="{EE0F7F51-CF7E-4CFD-86A9-75649B2292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179355" y="3244135"/>
            <a:ext cx="360000" cy="360000"/>
          </a:xfrm>
          <a:prstGeom prst="rect">
            <a:avLst/>
          </a:prstGeom>
        </p:spPr>
      </p:pic>
      <p:pic>
        <p:nvPicPr>
          <p:cNvPr id="11" name="Gráfico 10" descr="Marca de seleção">
            <a:extLst>
              <a:ext uri="{FF2B5EF4-FFF2-40B4-BE49-F238E27FC236}">
                <a16:creationId xmlns:a16="http://schemas.microsoft.com/office/drawing/2014/main" id="{6B6B74A4-0B9A-4333-AA3A-7DA9C7B8C8B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179355" y="2415114"/>
            <a:ext cx="360000" cy="360000"/>
          </a:xfrm>
          <a:prstGeom prst="rect">
            <a:avLst/>
          </a:prstGeom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A481B0B5-70F9-461C-A1AD-E80F2A380ECA}"/>
              </a:ext>
            </a:extLst>
          </p:cNvPr>
          <p:cNvSpPr/>
          <p:nvPr/>
        </p:nvSpPr>
        <p:spPr>
          <a:xfrm>
            <a:off x="10179355" y="2964503"/>
            <a:ext cx="360000" cy="7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78F089A5-4442-407C-A534-A441B1985726}"/>
              </a:ext>
            </a:extLst>
          </p:cNvPr>
          <p:cNvSpPr/>
          <p:nvPr/>
        </p:nvSpPr>
        <p:spPr>
          <a:xfrm>
            <a:off x="951681" y="4858372"/>
            <a:ext cx="418294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 err="1">
                <a:solidFill>
                  <a:srgbClr val="434343"/>
                </a:solidFill>
                <a:latin typeface="Open Sans" panose="020B0604020202020204"/>
              </a:rPr>
              <a:t>PC_Renda_Disp</a:t>
            </a: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 parece discriminar pouco o target, vemos que quem frequenta graduação possui mediana um pouco maior.</a:t>
            </a:r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0DCCC941-7CB8-40F2-A420-9968171CC7FA}"/>
              </a:ext>
            </a:extLst>
          </p:cNvPr>
          <p:cNvSpPr/>
          <p:nvPr/>
        </p:nvSpPr>
        <p:spPr>
          <a:xfrm>
            <a:off x="5799213" y="4858372"/>
            <a:ext cx="418294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 err="1">
                <a:solidFill>
                  <a:srgbClr val="434343"/>
                </a:solidFill>
                <a:latin typeface="Open Sans" panose="020B0604020202020204"/>
              </a:rPr>
              <a:t>PC_Renda_Nao_Monet</a:t>
            </a: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 parece discriminar pouco o target, vemos que quem frequenta graduação possui mediana um pouco maior.</a:t>
            </a:r>
          </a:p>
        </p:txBody>
      </p:sp>
      <p:sp>
        <p:nvSpPr>
          <p:cNvPr id="32" name="Botão de ação: Retornar 31">
            <a:hlinkClick r:id="rId9" action="ppaction://hlinksldjump" highlightClick="1"/>
            <a:extLst>
              <a:ext uri="{FF2B5EF4-FFF2-40B4-BE49-F238E27FC236}">
                <a16:creationId xmlns:a16="http://schemas.microsoft.com/office/drawing/2014/main" id="{689DB1E2-7754-4066-9E4A-0383F586DE3B}"/>
              </a:ext>
            </a:extLst>
          </p:cNvPr>
          <p:cNvSpPr/>
          <p:nvPr/>
        </p:nvSpPr>
        <p:spPr>
          <a:xfrm>
            <a:off x="11506877" y="1229573"/>
            <a:ext cx="324000" cy="324000"/>
          </a:xfrm>
          <a:prstGeom prst="actionButtonReturn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dirty="0"/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6B4EDABE-3F96-4313-B188-2BAC2E2B8B83}"/>
              </a:ext>
            </a:extLst>
          </p:cNvPr>
          <p:cNvSpPr/>
          <p:nvPr/>
        </p:nvSpPr>
        <p:spPr>
          <a:xfrm>
            <a:off x="591681" y="5145537"/>
            <a:ext cx="360000" cy="7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Retângulo 26">
            <a:extLst>
              <a:ext uri="{FF2B5EF4-FFF2-40B4-BE49-F238E27FC236}">
                <a16:creationId xmlns:a16="http://schemas.microsoft.com/office/drawing/2014/main" id="{8CC0367E-9689-4309-BB80-D5106FB96FE2}"/>
              </a:ext>
            </a:extLst>
          </p:cNvPr>
          <p:cNvSpPr/>
          <p:nvPr/>
        </p:nvSpPr>
        <p:spPr>
          <a:xfrm>
            <a:off x="5439213" y="5145537"/>
            <a:ext cx="360000" cy="7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1" name="Imagem 30">
            <a:extLst>
              <a:ext uri="{FF2B5EF4-FFF2-40B4-BE49-F238E27FC236}">
                <a16:creationId xmlns:a16="http://schemas.microsoft.com/office/drawing/2014/main" id="{D487C71E-5DFB-475E-BAA8-018376095A14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98206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33887C2A-6EFF-40E8-915F-6AE3CC1F1C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117" y="1338229"/>
            <a:ext cx="4539600" cy="3170877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C3B4DE7E-7678-41D7-9E51-FBA0EDCA21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0790" y="1338228"/>
            <a:ext cx="4353319" cy="3193200"/>
          </a:xfrm>
          <a:prstGeom prst="rect">
            <a:avLst/>
          </a:prstGeom>
        </p:spPr>
      </p:pic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23374" y="379620"/>
            <a:ext cx="407503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69</a:t>
            </a:fld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9515060" y="4625654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Espaço Reservado para Data 5">
            <a:extLst>
              <a:ext uri="{FF2B5EF4-FFF2-40B4-BE49-F238E27FC236}">
                <a16:creationId xmlns:a16="http://schemas.microsoft.com/office/drawing/2014/main" id="{C12A3D3C-1B8D-43C2-9967-93C9AA30D0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@2021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9E394E2B-760F-427A-B8EA-2353A5051CF4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detalhada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 EXPLORATÓRIA | </a:t>
            </a:r>
            <a:r>
              <a:rPr lang="en-US" sz="11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BIDIMENSIONAL</a:t>
            </a:r>
          </a:p>
        </p:txBody>
      </p:sp>
      <p:sp>
        <p:nvSpPr>
          <p:cNvPr id="29" name="Retângulo: Cantos Arredondados 28">
            <a:extLst>
              <a:ext uri="{FF2B5EF4-FFF2-40B4-BE49-F238E27FC236}">
                <a16:creationId xmlns:a16="http://schemas.microsoft.com/office/drawing/2014/main" id="{F7D22D64-DC85-41E2-9679-8856292DB6EA}"/>
              </a:ext>
            </a:extLst>
          </p:cNvPr>
          <p:cNvSpPr/>
          <p:nvPr/>
        </p:nvSpPr>
        <p:spPr>
          <a:xfrm>
            <a:off x="10539355" y="2406236"/>
            <a:ext cx="1646265" cy="1206777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900" b="1" dirty="0">
                <a:solidFill>
                  <a:schemeClr val="accent6"/>
                </a:solidFill>
                <a:latin typeface="Open Sans" panose="020B0604020202020204"/>
              </a:rPr>
              <a:t>Covariável parece explicar bem a resposta</a:t>
            </a:r>
          </a:p>
          <a:p>
            <a:endParaRPr lang="pt-BR" sz="900" dirty="0">
              <a:solidFill>
                <a:srgbClr val="92D050"/>
              </a:solidFill>
              <a:latin typeface="Open Sans" panose="020B0604020202020204"/>
            </a:endParaRPr>
          </a:p>
          <a:p>
            <a:r>
              <a:rPr lang="pt-BR" sz="900" b="1" dirty="0">
                <a:solidFill>
                  <a:srgbClr val="FFC000"/>
                </a:solidFill>
                <a:latin typeface="Open Sans" panose="020B0604020202020204"/>
              </a:rPr>
              <a:t>Covariável parece explicar pouco a resposta</a:t>
            </a:r>
          </a:p>
          <a:p>
            <a:endParaRPr lang="pt-BR" sz="900" b="1" dirty="0">
              <a:solidFill>
                <a:srgbClr val="FFC000"/>
              </a:solidFill>
              <a:latin typeface="Open Sans" panose="020B0604020202020204"/>
            </a:endParaRPr>
          </a:p>
          <a:p>
            <a:r>
              <a:rPr lang="pt-BR" sz="900" b="1" dirty="0">
                <a:solidFill>
                  <a:srgbClr val="FF0000"/>
                </a:solidFill>
                <a:latin typeface="Open Sans" panose="020B0604020202020204"/>
              </a:rPr>
              <a:t>Covariável parece não explicar a resposta</a:t>
            </a:r>
          </a:p>
        </p:txBody>
      </p:sp>
      <p:sp>
        <p:nvSpPr>
          <p:cNvPr id="30" name="Retângulo: Cantos Arredondados 29">
            <a:extLst>
              <a:ext uri="{FF2B5EF4-FFF2-40B4-BE49-F238E27FC236}">
                <a16:creationId xmlns:a16="http://schemas.microsoft.com/office/drawing/2014/main" id="{283CEEAF-DA50-48C4-A568-CA8AABD80946}"/>
              </a:ext>
            </a:extLst>
          </p:cNvPr>
          <p:cNvSpPr/>
          <p:nvPr/>
        </p:nvSpPr>
        <p:spPr>
          <a:xfrm>
            <a:off x="10501911" y="2064332"/>
            <a:ext cx="1813085" cy="277001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LEGENDA</a:t>
            </a:r>
          </a:p>
        </p:txBody>
      </p:sp>
      <p:pic>
        <p:nvPicPr>
          <p:cNvPr id="7" name="Gráfico 6" descr="Fechar">
            <a:extLst>
              <a:ext uri="{FF2B5EF4-FFF2-40B4-BE49-F238E27FC236}">
                <a16:creationId xmlns:a16="http://schemas.microsoft.com/office/drawing/2014/main" id="{EE0F7F51-CF7E-4CFD-86A9-75649B2292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179355" y="3244135"/>
            <a:ext cx="360000" cy="360000"/>
          </a:xfrm>
          <a:prstGeom prst="rect">
            <a:avLst/>
          </a:prstGeom>
        </p:spPr>
      </p:pic>
      <p:pic>
        <p:nvPicPr>
          <p:cNvPr id="11" name="Gráfico 10" descr="Marca de seleção">
            <a:extLst>
              <a:ext uri="{FF2B5EF4-FFF2-40B4-BE49-F238E27FC236}">
                <a16:creationId xmlns:a16="http://schemas.microsoft.com/office/drawing/2014/main" id="{6B6B74A4-0B9A-4333-AA3A-7DA9C7B8C8B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179355" y="2415114"/>
            <a:ext cx="360000" cy="360000"/>
          </a:xfrm>
          <a:prstGeom prst="rect">
            <a:avLst/>
          </a:prstGeom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A481B0B5-70F9-461C-A1AD-E80F2A380ECA}"/>
              </a:ext>
            </a:extLst>
          </p:cNvPr>
          <p:cNvSpPr/>
          <p:nvPr/>
        </p:nvSpPr>
        <p:spPr>
          <a:xfrm>
            <a:off x="10179355" y="2964503"/>
            <a:ext cx="360000" cy="7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Botão de ação: Retornar 31">
            <a:hlinkClick r:id="rId9" action="ppaction://hlinksldjump" highlightClick="1"/>
            <a:extLst>
              <a:ext uri="{FF2B5EF4-FFF2-40B4-BE49-F238E27FC236}">
                <a16:creationId xmlns:a16="http://schemas.microsoft.com/office/drawing/2014/main" id="{689DB1E2-7754-4066-9E4A-0383F586DE3B}"/>
              </a:ext>
            </a:extLst>
          </p:cNvPr>
          <p:cNvSpPr/>
          <p:nvPr/>
        </p:nvSpPr>
        <p:spPr>
          <a:xfrm>
            <a:off x="11506877" y="1229573"/>
            <a:ext cx="324000" cy="324000"/>
          </a:xfrm>
          <a:prstGeom prst="actionButtonReturn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dirty="0"/>
          </a:p>
        </p:txBody>
      </p:sp>
      <p:sp>
        <p:nvSpPr>
          <p:cNvPr id="28" name="Retângulo 27">
            <a:extLst>
              <a:ext uri="{FF2B5EF4-FFF2-40B4-BE49-F238E27FC236}">
                <a16:creationId xmlns:a16="http://schemas.microsoft.com/office/drawing/2014/main" id="{424B3585-106D-4F7F-A836-BF6631E6DCBA}"/>
              </a:ext>
            </a:extLst>
          </p:cNvPr>
          <p:cNvSpPr/>
          <p:nvPr/>
        </p:nvSpPr>
        <p:spPr>
          <a:xfrm>
            <a:off x="951681" y="4888990"/>
            <a:ext cx="418294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 err="1">
                <a:solidFill>
                  <a:srgbClr val="434343"/>
                </a:solidFill>
                <a:latin typeface="Open Sans" panose="020B0604020202020204"/>
              </a:rPr>
              <a:t>PC_Deducao</a:t>
            </a: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 não parece discriminar bem o target, o que podemos ver é que quem não frequenta graduação possui maior outlier</a:t>
            </a:r>
          </a:p>
        </p:txBody>
      </p:sp>
      <p:pic>
        <p:nvPicPr>
          <p:cNvPr id="31" name="Gráfico 30" descr="Fechar">
            <a:extLst>
              <a:ext uri="{FF2B5EF4-FFF2-40B4-BE49-F238E27FC236}">
                <a16:creationId xmlns:a16="http://schemas.microsoft.com/office/drawing/2014/main" id="{16265005-AED2-4AB1-96A2-5E6ADDA8F1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91681" y="5032155"/>
            <a:ext cx="360000" cy="360000"/>
          </a:xfrm>
          <a:prstGeom prst="rect">
            <a:avLst/>
          </a:prstGeom>
        </p:spPr>
      </p:pic>
      <p:sp>
        <p:nvSpPr>
          <p:cNvPr id="33" name="Retângulo 32">
            <a:extLst>
              <a:ext uri="{FF2B5EF4-FFF2-40B4-BE49-F238E27FC236}">
                <a16:creationId xmlns:a16="http://schemas.microsoft.com/office/drawing/2014/main" id="{9611E653-3C7C-48A3-A455-2BF3A53B055E}"/>
              </a:ext>
            </a:extLst>
          </p:cNvPr>
          <p:cNvSpPr/>
          <p:nvPr/>
        </p:nvSpPr>
        <p:spPr>
          <a:xfrm>
            <a:off x="5713131" y="4888990"/>
            <a:ext cx="418294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 err="1">
                <a:solidFill>
                  <a:srgbClr val="434343"/>
                </a:solidFill>
                <a:latin typeface="Open Sans" panose="020B0604020202020204"/>
              </a:rPr>
              <a:t>Qtd_Cartaocred</a:t>
            </a: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 não parece discriminar bem o target, o que podemos ver é que quem não frequenta graduação possui maior outlier</a:t>
            </a:r>
          </a:p>
        </p:txBody>
      </p:sp>
      <p:pic>
        <p:nvPicPr>
          <p:cNvPr id="34" name="Gráfico 33" descr="Fechar">
            <a:extLst>
              <a:ext uri="{FF2B5EF4-FFF2-40B4-BE49-F238E27FC236}">
                <a16:creationId xmlns:a16="http://schemas.microsoft.com/office/drawing/2014/main" id="{25CBD3E5-B31F-43D4-8506-CE5439B906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53131" y="5032155"/>
            <a:ext cx="360000" cy="360000"/>
          </a:xfrm>
          <a:prstGeom prst="rect">
            <a:avLst/>
          </a:prstGeom>
        </p:spPr>
      </p:pic>
      <p:pic>
        <p:nvPicPr>
          <p:cNvPr id="35" name="Imagem 34">
            <a:extLst>
              <a:ext uri="{FF2B5EF4-FFF2-40B4-BE49-F238E27FC236}">
                <a16:creationId xmlns:a16="http://schemas.microsoft.com/office/drawing/2014/main" id="{78CFE175-A37C-41D7-8E92-28CF462BA5E4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8955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62;p13">
            <a:extLst>
              <a:ext uri="{FF2B5EF4-FFF2-40B4-BE49-F238E27FC236}">
                <a16:creationId xmlns:a16="http://schemas.microsoft.com/office/drawing/2014/main" id="{8B9985CB-6CA9-436F-94A6-2475F49B55AD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259381" y="4383155"/>
            <a:ext cx="2932619" cy="2474845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Espaço Reservado para Número de Slide 4">
            <a:extLst>
              <a:ext uri="{FF2B5EF4-FFF2-40B4-BE49-F238E27FC236}">
                <a16:creationId xmlns:a16="http://schemas.microsoft.com/office/drawing/2014/main" id="{324E0CE1-943E-4588-9409-DC85D4F20EE4}"/>
              </a:ext>
            </a:extLst>
          </p:cNvPr>
          <p:cNvSpPr txBox="1">
            <a:spLocks/>
          </p:cNvSpPr>
          <p:nvPr/>
        </p:nvSpPr>
        <p:spPr>
          <a:xfrm>
            <a:off x="11529390" y="379620"/>
            <a:ext cx="274983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7</a:t>
            </a:fld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23" name="Pentágono 22">
            <a:extLst>
              <a:ext uri="{FF2B5EF4-FFF2-40B4-BE49-F238E27FC236}">
                <a16:creationId xmlns:a16="http://schemas.microsoft.com/office/drawing/2014/main" id="{4AD239BA-824E-43B9-8187-7854EE9708F6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16" name="Title Placeholder 1">
            <a:extLst>
              <a:ext uri="{FF2B5EF4-FFF2-40B4-BE49-F238E27FC236}">
                <a16:creationId xmlns:a16="http://schemas.microsoft.com/office/drawing/2014/main" id="{FE5B923B-7615-4D2B-8B10-CCD77CD5B3B9}"/>
              </a:ext>
            </a:extLst>
          </p:cNvPr>
          <p:cNvSpPr txBox="1">
            <a:spLocks/>
          </p:cNvSpPr>
          <p:nvPr/>
        </p:nvSpPr>
        <p:spPr>
          <a:xfrm>
            <a:off x="3647549" y="12575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pt-BR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1. Objetivo do Trabalho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ED072FB0-079E-451B-A8DE-04ADFF128F4D}"/>
              </a:ext>
            </a:extLst>
          </p:cNvPr>
          <p:cNvSpPr/>
          <p:nvPr/>
        </p:nvSpPr>
        <p:spPr>
          <a:xfrm>
            <a:off x="3949154" y="829080"/>
            <a:ext cx="7200000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Já os estudantes podem ter outras prioridades, como o acesso a universidades de qualidade e a preços mais acessíveis. Nesse caso, cidades com uma forte presença acadêmica, como Coimbra e Évora, podem ser opções interessantes. Além disso, muitos estudantes têm orçamentos limitados e podem procurar por lugares com valores mais baixos de aluguel, como cidades do interior ou bairros mais afastados das áreas centrais.</a:t>
            </a:r>
          </a:p>
          <a:p>
            <a:pPr algn="just"/>
            <a:endParaRPr lang="pt-BR" sz="14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algn="just"/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Independentemente do perfil do morador, é fundamental considerar todas as variáveis envolvidas na escolha de um lugar para morar em Portugal. Além dos fatores já mencionados, como infraestrutura, transporte e oferta de empregos, é importante levar em conta aspectos como o clima, a segurança e a qualidade de vida em geral. Com uma pesquisa cuidadosa e a ajuda de profissionais do mercado imobiliário, é possível encontrar o lugar ideal para cada necessidade e preferência.</a:t>
            </a:r>
          </a:p>
          <a:p>
            <a:pPr algn="just"/>
            <a:endParaRPr lang="pt-BR" sz="14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E7608045-A8D1-44D8-9177-8B5DDC17C401}"/>
              </a:ext>
            </a:extLst>
          </p:cNvPr>
          <p:cNvSpPr/>
          <p:nvPr/>
        </p:nvSpPr>
        <p:spPr>
          <a:xfrm>
            <a:off x="1438864" y="831681"/>
            <a:ext cx="189840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da-DK" dirty="0">
                <a:solidFill>
                  <a:schemeClr val="accent4"/>
                </a:solidFill>
                <a:latin typeface="Open Sans" panose="020B0604020202020204"/>
              </a:rPr>
              <a:t>Modificar imagem a seu critério</a:t>
            </a:r>
            <a:endParaRPr lang="pt-BR" dirty="0">
              <a:solidFill>
                <a:schemeClr val="accent4"/>
              </a:solidFill>
              <a:latin typeface="Open Sans" panose="020B0604020202020204"/>
            </a:endParaRPr>
          </a:p>
        </p:txBody>
      </p:sp>
      <p:pic>
        <p:nvPicPr>
          <p:cNvPr id="15" name="Imagem 1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6544277" y="6347292"/>
            <a:ext cx="1705361" cy="327947"/>
          </a:xfrm>
          <a:prstGeom prst="rect">
            <a:avLst/>
          </a:prstGeom>
        </p:spPr>
      </p:pic>
      <p:pic>
        <p:nvPicPr>
          <p:cNvPr id="90114" name="Picture 2" descr="Portugal é melhor para morar ou para visitar">
            <a:extLst>
              <a:ext uri="{FF2B5EF4-FFF2-40B4-BE49-F238E27FC236}">
                <a16:creationId xmlns:a16="http://schemas.microsoft.com/office/drawing/2014/main" id="{7BF3400A-C69D-4593-8B2B-326CEE1495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38" r="11047"/>
          <a:stretch/>
        </p:blipFill>
        <p:spPr bwMode="auto">
          <a:xfrm>
            <a:off x="-21159" y="0"/>
            <a:ext cx="342863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106199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DBFE46BB-662F-44CF-8CF2-6A88D305CC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0790" y="1338228"/>
            <a:ext cx="4284401" cy="319320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DB2D9521-5272-45FA-B085-780F101868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117" y="1338229"/>
            <a:ext cx="4284401" cy="3193200"/>
          </a:xfrm>
          <a:prstGeom prst="rect">
            <a:avLst/>
          </a:prstGeom>
        </p:spPr>
      </p:pic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23374" y="379620"/>
            <a:ext cx="407503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70</a:t>
            </a:fld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9515060" y="4625654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Espaço Reservado para Data 5">
            <a:extLst>
              <a:ext uri="{FF2B5EF4-FFF2-40B4-BE49-F238E27FC236}">
                <a16:creationId xmlns:a16="http://schemas.microsoft.com/office/drawing/2014/main" id="{C12A3D3C-1B8D-43C2-9967-93C9AA30D0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@2021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9E394E2B-760F-427A-B8EA-2353A5051CF4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detalhada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 EXPLORATÓRIA | </a:t>
            </a:r>
            <a:r>
              <a:rPr lang="en-US" sz="11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BIDIMENSIONAL</a:t>
            </a:r>
          </a:p>
        </p:txBody>
      </p:sp>
      <p:sp>
        <p:nvSpPr>
          <p:cNvPr id="29" name="Retângulo: Cantos Arredondados 28">
            <a:extLst>
              <a:ext uri="{FF2B5EF4-FFF2-40B4-BE49-F238E27FC236}">
                <a16:creationId xmlns:a16="http://schemas.microsoft.com/office/drawing/2014/main" id="{F7D22D64-DC85-41E2-9679-8856292DB6EA}"/>
              </a:ext>
            </a:extLst>
          </p:cNvPr>
          <p:cNvSpPr/>
          <p:nvPr/>
        </p:nvSpPr>
        <p:spPr>
          <a:xfrm>
            <a:off x="10539355" y="2406236"/>
            <a:ext cx="1646265" cy="1206777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900" b="1" dirty="0">
                <a:solidFill>
                  <a:schemeClr val="accent6"/>
                </a:solidFill>
                <a:latin typeface="Open Sans" panose="020B0604020202020204"/>
              </a:rPr>
              <a:t>Covariável parece explicar bem a resposta</a:t>
            </a:r>
          </a:p>
          <a:p>
            <a:endParaRPr lang="pt-BR" sz="900" dirty="0">
              <a:solidFill>
                <a:srgbClr val="92D050"/>
              </a:solidFill>
              <a:latin typeface="Open Sans" panose="020B0604020202020204"/>
            </a:endParaRPr>
          </a:p>
          <a:p>
            <a:r>
              <a:rPr lang="pt-BR" sz="900" b="1" dirty="0">
                <a:solidFill>
                  <a:srgbClr val="FFC000"/>
                </a:solidFill>
                <a:latin typeface="Open Sans" panose="020B0604020202020204"/>
              </a:rPr>
              <a:t>Covariável parece explicar pouco a resposta</a:t>
            </a:r>
          </a:p>
          <a:p>
            <a:endParaRPr lang="pt-BR" sz="900" b="1" dirty="0">
              <a:solidFill>
                <a:srgbClr val="FFC000"/>
              </a:solidFill>
              <a:latin typeface="Open Sans" panose="020B0604020202020204"/>
            </a:endParaRPr>
          </a:p>
          <a:p>
            <a:r>
              <a:rPr lang="pt-BR" sz="900" b="1" dirty="0">
                <a:solidFill>
                  <a:srgbClr val="FF0000"/>
                </a:solidFill>
                <a:latin typeface="Open Sans" panose="020B0604020202020204"/>
              </a:rPr>
              <a:t>Covariável parece não explicar a resposta</a:t>
            </a:r>
          </a:p>
        </p:txBody>
      </p:sp>
      <p:sp>
        <p:nvSpPr>
          <p:cNvPr id="30" name="Retângulo: Cantos Arredondados 29">
            <a:extLst>
              <a:ext uri="{FF2B5EF4-FFF2-40B4-BE49-F238E27FC236}">
                <a16:creationId xmlns:a16="http://schemas.microsoft.com/office/drawing/2014/main" id="{283CEEAF-DA50-48C4-A568-CA8AABD80946}"/>
              </a:ext>
            </a:extLst>
          </p:cNvPr>
          <p:cNvSpPr/>
          <p:nvPr/>
        </p:nvSpPr>
        <p:spPr>
          <a:xfrm>
            <a:off x="10501911" y="2064332"/>
            <a:ext cx="1813085" cy="277001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LEGENDA</a:t>
            </a:r>
          </a:p>
        </p:txBody>
      </p:sp>
      <p:pic>
        <p:nvPicPr>
          <p:cNvPr id="7" name="Gráfico 6" descr="Fechar">
            <a:extLst>
              <a:ext uri="{FF2B5EF4-FFF2-40B4-BE49-F238E27FC236}">
                <a16:creationId xmlns:a16="http://schemas.microsoft.com/office/drawing/2014/main" id="{EE0F7F51-CF7E-4CFD-86A9-75649B2292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179355" y="3244135"/>
            <a:ext cx="360000" cy="360000"/>
          </a:xfrm>
          <a:prstGeom prst="rect">
            <a:avLst/>
          </a:prstGeom>
        </p:spPr>
      </p:pic>
      <p:pic>
        <p:nvPicPr>
          <p:cNvPr id="11" name="Gráfico 10" descr="Marca de seleção">
            <a:extLst>
              <a:ext uri="{FF2B5EF4-FFF2-40B4-BE49-F238E27FC236}">
                <a16:creationId xmlns:a16="http://schemas.microsoft.com/office/drawing/2014/main" id="{6B6B74A4-0B9A-4333-AA3A-7DA9C7B8C8B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179355" y="2415114"/>
            <a:ext cx="360000" cy="360000"/>
          </a:xfrm>
          <a:prstGeom prst="rect">
            <a:avLst/>
          </a:prstGeom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A481B0B5-70F9-461C-A1AD-E80F2A380ECA}"/>
              </a:ext>
            </a:extLst>
          </p:cNvPr>
          <p:cNvSpPr/>
          <p:nvPr/>
        </p:nvSpPr>
        <p:spPr>
          <a:xfrm>
            <a:off x="10179355" y="2964503"/>
            <a:ext cx="360000" cy="7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Botão de ação: Retornar 31">
            <a:hlinkClick r:id="rId9" action="ppaction://hlinksldjump" highlightClick="1"/>
            <a:extLst>
              <a:ext uri="{FF2B5EF4-FFF2-40B4-BE49-F238E27FC236}">
                <a16:creationId xmlns:a16="http://schemas.microsoft.com/office/drawing/2014/main" id="{689DB1E2-7754-4066-9E4A-0383F586DE3B}"/>
              </a:ext>
            </a:extLst>
          </p:cNvPr>
          <p:cNvSpPr/>
          <p:nvPr/>
        </p:nvSpPr>
        <p:spPr>
          <a:xfrm>
            <a:off x="11506877" y="1229573"/>
            <a:ext cx="324000" cy="324000"/>
          </a:xfrm>
          <a:prstGeom prst="actionButtonReturn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dirty="0"/>
          </a:p>
        </p:txBody>
      </p:sp>
      <p:sp>
        <p:nvSpPr>
          <p:cNvPr id="28" name="Retângulo 27">
            <a:extLst>
              <a:ext uri="{FF2B5EF4-FFF2-40B4-BE49-F238E27FC236}">
                <a16:creationId xmlns:a16="http://schemas.microsoft.com/office/drawing/2014/main" id="{424B3585-106D-4F7F-A836-BF6631E6DCBA}"/>
              </a:ext>
            </a:extLst>
          </p:cNvPr>
          <p:cNvSpPr/>
          <p:nvPr/>
        </p:nvSpPr>
        <p:spPr>
          <a:xfrm>
            <a:off x="951681" y="4888990"/>
            <a:ext cx="418294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 err="1">
                <a:solidFill>
                  <a:srgbClr val="434343"/>
                </a:solidFill>
                <a:latin typeface="Open Sans" panose="020B0604020202020204"/>
              </a:rPr>
              <a:t>Qtd_Contapoup</a:t>
            </a: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 não parece discriminar bem o target, o que podemos ver é que quem não frequenta graduação possui maior outlier</a:t>
            </a:r>
          </a:p>
        </p:txBody>
      </p:sp>
      <p:pic>
        <p:nvPicPr>
          <p:cNvPr id="31" name="Gráfico 30" descr="Fechar">
            <a:extLst>
              <a:ext uri="{FF2B5EF4-FFF2-40B4-BE49-F238E27FC236}">
                <a16:creationId xmlns:a16="http://schemas.microsoft.com/office/drawing/2014/main" id="{16265005-AED2-4AB1-96A2-5E6ADDA8F1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91681" y="5032155"/>
            <a:ext cx="360000" cy="360000"/>
          </a:xfrm>
          <a:prstGeom prst="rect">
            <a:avLst/>
          </a:prstGeom>
        </p:spPr>
      </p:pic>
      <p:sp>
        <p:nvSpPr>
          <p:cNvPr id="33" name="Retângulo 32">
            <a:extLst>
              <a:ext uri="{FF2B5EF4-FFF2-40B4-BE49-F238E27FC236}">
                <a16:creationId xmlns:a16="http://schemas.microsoft.com/office/drawing/2014/main" id="{9611E653-3C7C-48A3-A455-2BF3A53B055E}"/>
              </a:ext>
            </a:extLst>
          </p:cNvPr>
          <p:cNvSpPr/>
          <p:nvPr/>
        </p:nvSpPr>
        <p:spPr>
          <a:xfrm>
            <a:off x="5713131" y="4888990"/>
            <a:ext cx="418294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 err="1">
                <a:solidFill>
                  <a:srgbClr val="434343"/>
                </a:solidFill>
                <a:latin typeface="Open Sans" panose="020B0604020202020204"/>
              </a:rPr>
              <a:t>Qtd_Contacorr</a:t>
            </a: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 não parece discriminar bem o target, o que podemos ver é que quem não frequenta graduação possui maior outlier</a:t>
            </a:r>
          </a:p>
        </p:txBody>
      </p:sp>
      <p:pic>
        <p:nvPicPr>
          <p:cNvPr id="34" name="Gráfico 33" descr="Fechar">
            <a:extLst>
              <a:ext uri="{FF2B5EF4-FFF2-40B4-BE49-F238E27FC236}">
                <a16:creationId xmlns:a16="http://schemas.microsoft.com/office/drawing/2014/main" id="{25CBD3E5-B31F-43D4-8506-CE5439B906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53131" y="5032155"/>
            <a:ext cx="360000" cy="360000"/>
          </a:xfrm>
          <a:prstGeom prst="rect">
            <a:avLst/>
          </a:prstGeom>
        </p:spPr>
      </p:pic>
      <p:pic>
        <p:nvPicPr>
          <p:cNvPr id="24" name="Imagem 23">
            <a:extLst>
              <a:ext uri="{FF2B5EF4-FFF2-40B4-BE49-F238E27FC236}">
                <a16:creationId xmlns:a16="http://schemas.microsoft.com/office/drawing/2014/main" id="{A6D47F38-5BB8-46C7-9BD2-5A7C6DE65E3D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96735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to 4">
            <a:extLst>
              <a:ext uri="{FF2B5EF4-FFF2-40B4-BE49-F238E27FC236}">
                <a16:creationId xmlns:a16="http://schemas.microsoft.com/office/drawing/2014/main" id="{0DEB9633-CB5D-4138-B9CF-F473F06938D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28748406"/>
              </p:ext>
            </p:extLst>
          </p:nvPr>
        </p:nvGraphicFramePr>
        <p:xfrm>
          <a:off x="5194941" y="1338228"/>
          <a:ext cx="4540250" cy="3240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4541571" imgH="3238409" progId="Excel.Sheet.12">
                  <p:link updateAutomatic="1"/>
                </p:oleObj>
              </mc:Choice>
              <mc:Fallback>
                <p:oleObj name="Worksheet" r:id="rId2" imgW="4541571" imgH="3238409" progId="Excel.Sheet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194941" y="1338228"/>
                        <a:ext cx="4540250" cy="3240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Imagem 3">
            <a:extLst>
              <a:ext uri="{FF2B5EF4-FFF2-40B4-BE49-F238E27FC236}">
                <a16:creationId xmlns:a16="http://schemas.microsoft.com/office/drawing/2014/main" id="{7E23242E-105B-4C7D-98AE-54A803AA4A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116" y="1338229"/>
            <a:ext cx="4533668" cy="3240000"/>
          </a:xfrm>
          <a:prstGeom prst="rect">
            <a:avLst/>
          </a:prstGeom>
        </p:spPr>
      </p:pic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23374" y="379620"/>
            <a:ext cx="407503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71</a:t>
            </a:fld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9515060" y="4625654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Espaço Reservado para Data 5">
            <a:extLst>
              <a:ext uri="{FF2B5EF4-FFF2-40B4-BE49-F238E27FC236}">
                <a16:creationId xmlns:a16="http://schemas.microsoft.com/office/drawing/2014/main" id="{C12A3D3C-1B8D-43C2-9967-93C9AA30D0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@2021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9E394E2B-760F-427A-B8EA-2353A5051CF4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detalhada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 EXPLORATÓRIA | </a:t>
            </a:r>
            <a:r>
              <a:rPr lang="en-US" sz="11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BIDIMENSIONAL</a:t>
            </a:r>
          </a:p>
        </p:txBody>
      </p:sp>
      <p:sp>
        <p:nvSpPr>
          <p:cNvPr id="29" name="Retângulo: Cantos Arredondados 28">
            <a:extLst>
              <a:ext uri="{FF2B5EF4-FFF2-40B4-BE49-F238E27FC236}">
                <a16:creationId xmlns:a16="http://schemas.microsoft.com/office/drawing/2014/main" id="{F7D22D64-DC85-41E2-9679-8856292DB6EA}"/>
              </a:ext>
            </a:extLst>
          </p:cNvPr>
          <p:cNvSpPr/>
          <p:nvPr/>
        </p:nvSpPr>
        <p:spPr>
          <a:xfrm>
            <a:off x="10539355" y="2406236"/>
            <a:ext cx="1646265" cy="1206777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900" b="1" dirty="0">
                <a:solidFill>
                  <a:schemeClr val="accent6"/>
                </a:solidFill>
                <a:latin typeface="Open Sans" panose="020B0604020202020204"/>
              </a:rPr>
              <a:t>Covariável parece explicar bem a resposta</a:t>
            </a:r>
          </a:p>
          <a:p>
            <a:endParaRPr lang="pt-BR" sz="900" dirty="0">
              <a:solidFill>
                <a:srgbClr val="92D050"/>
              </a:solidFill>
              <a:latin typeface="Open Sans" panose="020B0604020202020204"/>
            </a:endParaRPr>
          </a:p>
          <a:p>
            <a:r>
              <a:rPr lang="pt-BR" sz="900" b="1" dirty="0">
                <a:solidFill>
                  <a:srgbClr val="FFC000"/>
                </a:solidFill>
                <a:latin typeface="Open Sans" panose="020B0604020202020204"/>
              </a:rPr>
              <a:t>Covariável parece explicar pouco a resposta</a:t>
            </a:r>
          </a:p>
          <a:p>
            <a:endParaRPr lang="pt-BR" sz="900" b="1" dirty="0">
              <a:solidFill>
                <a:srgbClr val="FFC000"/>
              </a:solidFill>
              <a:latin typeface="Open Sans" panose="020B0604020202020204"/>
            </a:endParaRPr>
          </a:p>
          <a:p>
            <a:r>
              <a:rPr lang="pt-BR" sz="900" b="1" dirty="0">
                <a:solidFill>
                  <a:srgbClr val="FF0000"/>
                </a:solidFill>
                <a:latin typeface="Open Sans" panose="020B0604020202020204"/>
              </a:rPr>
              <a:t>Covariável parece não explicar a resposta</a:t>
            </a:r>
          </a:p>
        </p:txBody>
      </p:sp>
      <p:sp>
        <p:nvSpPr>
          <p:cNvPr id="30" name="Retângulo: Cantos Arredondados 29">
            <a:extLst>
              <a:ext uri="{FF2B5EF4-FFF2-40B4-BE49-F238E27FC236}">
                <a16:creationId xmlns:a16="http://schemas.microsoft.com/office/drawing/2014/main" id="{283CEEAF-DA50-48C4-A568-CA8AABD80946}"/>
              </a:ext>
            </a:extLst>
          </p:cNvPr>
          <p:cNvSpPr/>
          <p:nvPr/>
        </p:nvSpPr>
        <p:spPr>
          <a:xfrm>
            <a:off x="10501911" y="2064332"/>
            <a:ext cx="1813085" cy="277001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LEGENDA</a:t>
            </a:r>
          </a:p>
        </p:txBody>
      </p:sp>
      <p:pic>
        <p:nvPicPr>
          <p:cNvPr id="7" name="Gráfico 6" descr="Fechar">
            <a:extLst>
              <a:ext uri="{FF2B5EF4-FFF2-40B4-BE49-F238E27FC236}">
                <a16:creationId xmlns:a16="http://schemas.microsoft.com/office/drawing/2014/main" id="{EE0F7F51-CF7E-4CFD-86A9-75649B22922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179355" y="3244135"/>
            <a:ext cx="360000" cy="360000"/>
          </a:xfrm>
          <a:prstGeom prst="rect">
            <a:avLst/>
          </a:prstGeom>
        </p:spPr>
      </p:pic>
      <p:pic>
        <p:nvPicPr>
          <p:cNvPr id="11" name="Gráfico 10" descr="Marca de seleção">
            <a:extLst>
              <a:ext uri="{FF2B5EF4-FFF2-40B4-BE49-F238E27FC236}">
                <a16:creationId xmlns:a16="http://schemas.microsoft.com/office/drawing/2014/main" id="{6B6B74A4-0B9A-4333-AA3A-7DA9C7B8C8B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179355" y="2415114"/>
            <a:ext cx="360000" cy="360000"/>
          </a:xfrm>
          <a:prstGeom prst="rect">
            <a:avLst/>
          </a:prstGeom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A481B0B5-70F9-461C-A1AD-E80F2A380ECA}"/>
              </a:ext>
            </a:extLst>
          </p:cNvPr>
          <p:cNvSpPr/>
          <p:nvPr/>
        </p:nvSpPr>
        <p:spPr>
          <a:xfrm>
            <a:off x="10179355" y="2964503"/>
            <a:ext cx="360000" cy="7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Botão de ação: Retornar 31">
            <a:hlinkClick r:id="rId10" action="ppaction://hlinksldjump" highlightClick="1"/>
            <a:extLst>
              <a:ext uri="{FF2B5EF4-FFF2-40B4-BE49-F238E27FC236}">
                <a16:creationId xmlns:a16="http://schemas.microsoft.com/office/drawing/2014/main" id="{689DB1E2-7754-4066-9E4A-0383F586DE3B}"/>
              </a:ext>
            </a:extLst>
          </p:cNvPr>
          <p:cNvSpPr/>
          <p:nvPr/>
        </p:nvSpPr>
        <p:spPr>
          <a:xfrm>
            <a:off x="11506877" y="1229573"/>
            <a:ext cx="324000" cy="324000"/>
          </a:xfrm>
          <a:prstGeom prst="actionButtonReturn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dirty="0"/>
          </a:p>
        </p:txBody>
      </p: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D5F419E8-A3DF-4AF1-976D-17F498236323}"/>
              </a:ext>
            </a:extLst>
          </p:cNvPr>
          <p:cNvGrpSpPr/>
          <p:nvPr/>
        </p:nvGrpSpPr>
        <p:grpSpPr>
          <a:xfrm>
            <a:off x="591681" y="4900985"/>
            <a:ext cx="4542943" cy="646331"/>
            <a:chOff x="591681" y="4877901"/>
            <a:chExt cx="4542943" cy="646331"/>
          </a:xfrm>
        </p:grpSpPr>
        <p:sp>
          <p:nvSpPr>
            <p:cNvPr id="24" name="Retângulo 23">
              <a:extLst>
                <a:ext uri="{FF2B5EF4-FFF2-40B4-BE49-F238E27FC236}">
                  <a16:creationId xmlns:a16="http://schemas.microsoft.com/office/drawing/2014/main" id="{4675AC7A-3D43-48FA-A67F-52DA3FE4B84C}"/>
                </a:ext>
              </a:extLst>
            </p:cNvPr>
            <p:cNvSpPr/>
            <p:nvPr/>
          </p:nvSpPr>
          <p:spPr>
            <a:xfrm>
              <a:off x="951681" y="4877901"/>
              <a:ext cx="4182943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pt-BR" sz="1200" dirty="0" err="1">
                  <a:solidFill>
                    <a:srgbClr val="434343"/>
                  </a:solidFill>
                  <a:latin typeface="Open Sans" panose="020B0604020202020204"/>
                </a:rPr>
                <a:t>Anos_Estudo</a:t>
              </a:r>
              <a:r>
                <a:rPr lang="pt-BR" sz="1200" dirty="0">
                  <a:solidFill>
                    <a:srgbClr val="434343"/>
                  </a:solidFill>
                  <a:latin typeface="Open Sans" panose="020B0604020202020204"/>
                </a:rPr>
                <a:t> parece discriminar bem o target, quem frequenta um curso superior possui mais anos de estudo</a:t>
              </a:r>
            </a:p>
          </p:txBody>
        </p:sp>
        <p:pic>
          <p:nvPicPr>
            <p:cNvPr id="25" name="Gráfico 24" descr="Marca de seleção">
              <a:extLst>
                <a:ext uri="{FF2B5EF4-FFF2-40B4-BE49-F238E27FC236}">
                  <a16:creationId xmlns:a16="http://schemas.microsoft.com/office/drawing/2014/main" id="{EAF592A2-3812-4B31-B965-F8FFFD7636C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91681" y="5021066"/>
              <a:ext cx="360000" cy="360000"/>
            </a:xfrm>
            <a:prstGeom prst="rect">
              <a:avLst/>
            </a:prstGeom>
          </p:spPr>
        </p:pic>
      </p:grpSp>
      <p:grpSp>
        <p:nvGrpSpPr>
          <p:cNvPr id="26" name="Agrupar 25">
            <a:extLst>
              <a:ext uri="{FF2B5EF4-FFF2-40B4-BE49-F238E27FC236}">
                <a16:creationId xmlns:a16="http://schemas.microsoft.com/office/drawing/2014/main" id="{8FEABCB0-FF14-4657-9C27-ABC66905EE5E}"/>
              </a:ext>
            </a:extLst>
          </p:cNvPr>
          <p:cNvGrpSpPr/>
          <p:nvPr/>
        </p:nvGrpSpPr>
        <p:grpSpPr>
          <a:xfrm>
            <a:off x="5439213" y="4900985"/>
            <a:ext cx="4542943" cy="646331"/>
            <a:chOff x="5439213" y="4924068"/>
            <a:chExt cx="4542943" cy="646331"/>
          </a:xfrm>
        </p:grpSpPr>
        <p:sp>
          <p:nvSpPr>
            <p:cNvPr id="27" name="Retângulo 26">
              <a:extLst>
                <a:ext uri="{FF2B5EF4-FFF2-40B4-BE49-F238E27FC236}">
                  <a16:creationId xmlns:a16="http://schemas.microsoft.com/office/drawing/2014/main" id="{5A697B5F-778D-407C-9183-830D086252E5}"/>
                </a:ext>
              </a:extLst>
            </p:cNvPr>
            <p:cNvSpPr/>
            <p:nvPr/>
          </p:nvSpPr>
          <p:spPr>
            <a:xfrm>
              <a:off x="5799213" y="4924068"/>
              <a:ext cx="4182943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pt-BR" sz="1200" dirty="0">
                  <a:solidFill>
                    <a:srgbClr val="434343"/>
                  </a:solidFill>
                  <a:latin typeface="Open Sans" panose="020B0604020202020204"/>
                </a:rPr>
                <a:t>Instrução parece discriminar bem o target, quem tem “Ensino Superior Incompleto” frequentam mais uma graduação</a:t>
              </a:r>
            </a:p>
          </p:txBody>
        </p:sp>
        <p:pic>
          <p:nvPicPr>
            <p:cNvPr id="35" name="Gráfico 34" descr="Marca de seleção">
              <a:extLst>
                <a:ext uri="{FF2B5EF4-FFF2-40B4-BE49-F238E27FC236}">
                  <a16:creationId xmlns:a16="http://schemas.microsoft.com/office/drawing/2014/main" id="{657E4FCD-9585-4700-B5C6-05768F3C654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39213" y="5067233"/>
              <a:ext cx="360000" cy="360000"/>
            </a:xfrm>
            <a:prstGeom prst="rect">
              <a:avLst/>
            </a:prstGeom>
          </p:spPr>
        </p:pic>
      </p:grpSp>
      <p:pic>
        <p:nvPicPr>
          <p:cNvPr id="36" name="Imagem 35">
            <a:extLst>
              <a:ext uri="{FF2B5EF4-FFF2-40B4-BE49-F238E27FC236}">
                <a16:creationId xmlns:a16="http://schemas.microsoft.com/office/drawing/2014/main" id="{2A52EFA9-8749-4749-BCE0-214BB500ED5A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47703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ângulo 13">
            <a:extLst>
              <a:ext uri="{FF2B5EF4-FFF2-40B4-BE49-F238E27FC236}">
                <a16:creationId xmlns:a16="http://schemas.microsoft.com/office/drawing/2014/main" id="{C57F39DB-BF96-4300-B480-037463C07D7C}"/>
              </a:ext>
            </a:extLst>
          </p:cNvPr>
          <p:cNvSpPr/>
          <p:nvPr/>
        </p:nvSpPr>
        <p:spPr>
          <a:xfrm>
            <a:off x="384827" y="1166776"/>
            <a:ext cx="10721138" cy="457200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dirty="0">
              <a:latin typeface="Open Sans" panose="020B0604020202020204"/>
            </a:endParaRPr>
          </a:p>
        </p:txBody>
      </p:sp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43856" y="379620"/>
            <a:ext cx="388228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72</a:t>
            </a:fld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pic>
        <p:nvPicPr>
          <p:cNvPr id="18" name="Imagem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72CF4C52-87E8-4DB7-843C-E26CB1697C7D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Variáveis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removidas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–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Detalhe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1</a:t>
            </a:r>
          </a:p>
        </p:txBody>
      </p:sp>
      <p:sp>
        <p:nvSpPr>
          <p:cNvPr id="13" name="Espaço Reservado para Data 5">
            <a:extLst>
              <a:ext uri="{FF2B5EF4-FFF2-40B4-BE49-F238E27FC236}">
                <a16:creationId xmlns:a16="http://schemas.microsoft.com/office/drawing/2014/main" id="{C1101845-0925-4575-8EBD-DB028EBACDF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@2021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347B3A3A-59FF-43E5-9E33-BCB518D52361}"/>
              </a:ext>
            </a:extLst>
          </p:cNvPr>
          <p:cNvSpPr txBox="1"/>
          <p:nvPr/>
        </p:nvSpPr>
        <p:spPr>
          <a:xfrm>
            <a:off x="466531" y="1241488"/>
            <a:ext cx="65823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400" b="1" dirty="0">
                <a:solidFill>
                  <a:srgbClr val="434343"/>
                </a:solidFill>
                <a:latin typeface="Open Sans" panose="020B0604020202020204"/>
              </a:rPr>
              <a:t>Variáveis só vem preenchidas, ou quase, quando a variável resposta é 0</a:t>
            </a:r>
            <a:endParaRPr lang="pt-BR" sz="1400" dirty="0">
              <a:solidFill>
                <a:srgbClr val="434343"/>
              </a:solidFill>
              <a:latin typeface="Open Sans" panose="020B0604020202020204"/>
            </a:endParaRPr>
          </a:p>
        </p:txBody>
      </p:sp>
      <p:graphicFrame>
        <p:nvGraphicFramePr>
          <p:cNvPr id="2" name="Objeto 1">
            <a:extLst>
              <a:ext uri="{FF2B5EF4-FFF2-40B4-BE49-F238E27FC236}">
                <a16:creationId xmlns:a16="http://schemas.microsoft.com/office/drawing/2014/main" id="{E927C514-6289-410D-9A8F-A3C5D8127DD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59588267"/>
              </p:ext>
            </p:extLst>
          </p:nvPr>
        </p:nvGraphicFramePr>
        <p:xfrm>
          <a:off x="2324100" y="2045065"/>
          <a:ext cx="3520517" cy="1012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3" imgW="3520517" imgH="1013346" progId="Excel.Sheet.12">
                  <p:link updateAutomatic="1"/>
                </p:oleObj>
              </mc:Choice>
              <mc:Fallback>
                <p:oleObj name="Worksheet" r:id="rId3" imgW="3520517" imgH="1013346" progId="Excel.Sheet.12">
                  <p:link updateAutomatic="1"/>
                  <p:pic>
                    <p:nvPicPr>
                      <p:cNvPr id="2" name="Objeto 1">
                        <a:extLst>
                          <a:ext uri="{FF2B5EF4-FFF2-40B4-BE49-F238E27FC236}">
                            <a16:creationId xmlns:a16="http://schemas.microsoft.com/office/drawing/2014/main" id="{E927C514-6289-410D-9A8F-A3C5D8127DD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324100" y="2045065"/>
                        <a:ext cx="3520517" cy="1012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to 2">
            <a:extLst>
              <a:ext uri="{FF2B5EF4-FFF2-40B4-BE49-F238E27FC236}">
                <a16:creationId xmlns:a16="http://schemas.microsoft.com/office/drawing/2014/main" id="{3C9F4043-8898-42E9-B4F7-EC42F12A805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8625915"/>
              </p:ext>
            </p:extLst>
          </p:nvPr>
        </p:nvGraphicFramePr>
        <p:xfrm>
          <a:off x="6347383" y="2044544"/>
          <a:ext cx="3520517" cy="10133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5" imgW="3520517" imgH="1013346" progId="Excel.Sheet.12">
                  <p:link updateAutomatic="1"/>
                </p:oleObj>
              </mc:Choice>
              <mc:Fallback>
                <p:oleObj name="Worksheet" r:id="rId5" imgW="3520517" imgH="1013346" progId="Excel.Sheet.12">
                  <p:link updateAutomatic="1"/>
                  <p:pic>
                    <p:nvPicPr>
                      <p:cNvPr id="3" name="Objeto 2">
                        <a:extLst>
                          <a:ext uri="{FF2B5EF4-FFF2-40B4-BE49-F238E27FC236}">
                            <a16:creationId xmlns:a16="http://schemas.microsoft.com/office/drawing/2014/main" id="{3C9F4043-8898-42E9-B4F7-EC42F12A805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347383" y="2044544"/>
                        <a:ext cx="3520517" cy="101334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to 4">
            <a:extLst>
              <a:ext uri="{FF2B5EF4-FFF2-40B4-BE49-F238E27FC236}">
                <a16:creationId xmlns:a16="http://schemas.microsoft.com/office/drawing/2014/main" id="{8845B08C-03BB-4F41-9F1A-203429B8B1B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44146501"/>
              </p:ext>
            </p:extLst>
          </p:nvPr>
        </p:nvGraphicFramePr>
        <p:xfrm>
          <a:off x="2324100" y="3548684"/>
          <a:ext cx="7543800" cy="2270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7" imgW="7543877" imgH="2270817" progId="Excel.Sheet.12">
                  <p:link updateAutomatic="1"/>
                </p:oleObj>
              </mc:Choice>
              <mc:Fallback>
                <p:oleObj name="Worksheet" r:id="rId7" imgW="7543877" imgH="2270817" progId="Excel.Sheet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324100" y="3548684"/>
                        <a:ext cx="7543800" cy="2270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Botão de ação: Retornar 14">
            <a:hlinkClick r:id="rId9" action="ppaction://hlinksldjump" highlightClick="1"/>
            <a:extLst>
              <a:ext uri="{FF2B5EF4-FFF2-40B4-BE49-F238E27FC236}">
                <a16:creationId xmlns:a16="http://schemas.microsoft.com/office/drawing/2014/main" id="{4280E4E5-ECB4-415A-B805-8665426359C4}"/>
              </a:ext>
            </a:extLst>
          </p:cNvPr>
          <p:cNvSpPr/>
          <p:nvPr/>
        </p:nvSpPr>
        <p:spPr>
          <a:xfrm>
            <a:off x="11506877" y="1229573"/>
            <a:ext cx="324000" cy="324000"/>
          </a:xfrm>
          <a:prstGeom prst="actionButtonReturn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1008807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ângulo 13">
            <a:extLst>
              <a:ext uri="{FF2B5EF4-FFF2-40B4-BE49-F238E27FC236}">
                <a16:creationId xmlns:a16="http://schemas.microsoft.com/office/drawing/2014/main" id="{C57F39DB-BF96-4300-B480-037463C07D7C}"/>
              </a:ext>
            </a:extLst>
          </p:cNvPr>
          <p:cNvSpPr/>
          <p:nvPr/>
        </p:nvSpPr>
        <p:spPr>
          <a:xfrm>
            <a:off x="384827" y="1166776"/>
            <a:ext cx="10721138" cy="457200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dirty="0">
              <a:latin typeface="Open Sans" panose="020B0604020202020204"/>
            </a:endParaRPr>
          </a:p>
        </p:txBody>
      </p:sp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43856" y="379620"/>
            <a:ext cx="388228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73</a:t>
            </a:fld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pic>
        <p:nvPicPr>
          <p:cNvPr id="18" name="Imagem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72CF4C52-87E8-4DB7-843C-E26CB1697C7D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Variáveis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removidas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–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Detalhe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2</a:t>
            </a:r>
          </a:p>
        </p:txBody>
      </p:sp>
      <p:sp>
        <p:nvSpPr>
          <p:cNvPr id="13" name="Espaço Reservado para Data 5">
            <a:extLst>
              <a:ext uri="{FF2B5EF4-FFF2-40B4-BE49-F238E27FC236}">
                <a16:creationId xmlns:a16="http://schemas.microsoft.com/office/drawing/2014/main" id="{C1101845-0925-4575-8EBD-DB028EBACDF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@2021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347B3A3A-59FF-43E5-9E33-BCB518D52361}"/>
              </a:ext>
            </a:extLst>
          </p:cNvPr>
          <p:cNvSpPr txBox="1"/>
          <p:nvPr/>
        </p:nvSpPr>
        <p:spPr>
          <a:xfrm>
            <a:off x="466531" y="1241488"/>
            <a:ext cx="65823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400" b="1" dirty="0">
                <a:solidFill>
                  <a:srgbClr val="434343"/>
                </a:solidFill>
                <a:latin typeface="Open Sans" panose="020B0604020202020204"/>
              </a:rPr>
              <a:t>Variáveis só vem preenchidas, ou quase, quando a variável resposta é 0</a:t>
            </a:r>
            <a:endParaRPr lang="pt-BR" sz="1400" dirty="0">
              <a:solidFill>
                <a:srgbClr val="434343"/>
              </a:solidFill>
              <a:latin typeface="Open Sans" panose="020B0604020202020204"/>
            </a:endParaRPr>
          </a:p>
        </p:txBody>
      </p:sp>
      <p:graphicFrame>
        <p:nvGraphicFramePr>
          <p:cNvPr id="7" name="Objeto 6">
            <a:extLst>
              <a:ext uri="{FF2B5EF4-FFF2-40B4-BE49-F238E27FC236}">
                <a16:creationId xmlns:a16="http://schemas.microsoft.com/office/drawing/2014/main" id="{B6CA74D4-2BEB-4598-AD61-02D6151F72D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49519543"/>
              </p:ext>
            </p:extLst>
          </p:nvPr>
        </p:nvGraphicFramePr>
        <p:xfrm>
          <a:off x="490688" y="3264375"/>
          <a:ext cx="5592762" cy="1265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3" imgW="5593054" imgH="1264840" progId="Excel.Sheet.12">
                  <p:link updateAutomatic="1"/>
                </p:oleObj>
              </mc:Choice>
              <mc:Fallback>
                <p:oleObj name="Worksheet" r:id="rId3" imgW="5593054" imgH="1264840" progId="Excel.Sheet.12">
                  <p:link updateAutomatic="1"/>
                  <p:pic>
                    <p:nvPicPr>
                      <p:cNvPr id="7" name="Objeto 6">
                        <a:extLst>
                          <a:ext uri="{FF2B5EF4-FFF2-40B4-BE49-F238E27FC236}">
                            <a16:creationId xmlns:a16="http://schemas.microsoft.com/office/drawing/2014/main" id="{B6CA74D4-2BEB-4598-AD61-02D6151F72D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90688" y="3264375"/>
                        <a:ext cx="5592762" cy="12652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to 8">
            <a:extLst>
              <a:ext uri="{FF2B5EF4-FFF2-40B4-BE49-F238E27FC236}">
                <a16:creationId xmlns:a16="http://schemas.microsoft.com/office/drawing/2014/main" id="{E0AD47BE-7A2F-4530-9E4B-9BEAD8D1EF5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55169510"/>
              </p:ext>
            </p:extLst>
          </p:nvPr>
        </p:nvGraphicFramePr>
        <p:xfrm>
          <a:off x="6593321" y="2133281"/>
          <a:ext cx="4229100" cy="3527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5" imgW="4228985" imgH="3527980" progId="Excel.Sheet.12">
                  <p:link updateAutomatic="1"/>
                </p:oleObj>
              </mc:Choice>
              <mc:Fallback>
                <p:oleObj name="Worksheet" r:id="rId5" imgW="4228985" imgH="3527980" progId="Excel.Sheet.12">
                  <p:link updateAutomatic="1"/>
                  <p:pic>
                    <p:nvPicPr>
                      <p:cNvPr id="9" name="Objeto 8">
                        <a:extLst>
                          <a:ext uri="{FF2B5EF4-FFF2-40B4-BE49-F238E27FC236}">
                            <a16:creationId xmlns:a16="http://schemas.microsoft.com/office/drawing/2014/main" id="{E0AD47BE-7A2F-4530-9E4B-9BEAD8D1EF5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593321" y="2133281"/>
                        <a:ext cx="4229100" cy="35274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Botão de ação: Retornar 14">
            <a:hlinkClick r:id="rId7" action="ppaction://hlinksldjump" highlightClick="1"/>
            <a:extLst>
              <a:ext uri="{FF2B5EF4-FFF2-40B4-BE49-F238E27FC236}">
                <a16:creationId xmlns:a16="http://schemas.microsoft.com/office/drawing/2014/main" id="{C3E16770-A525-4DEA-A896-677920417F60}"/>
              </a:ext>
            </a:extLst>
          </p:cNvPr>
          <p:cNvSpPr/>
          <p:nvPr/>
        </p:nvSpPr>
        <p:spPr>
          <a:xfrm>
            <a:off x="11506877" y="1229573"/>
            <a:ext cx="324000" cy="324000"/>
          </a:xfrm>
          <a:prstGeom prst="actionButtonReturn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7470522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43856" y="379620"/>
            <a:ext cx="388228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74</a:t>
            </a:fld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pic>
        <p:nvPicPr>
          <p:cNvPr id="18" name="Imagem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72CF4C52-87E8-4DB7-843C-E26CB1697C7D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Variáveis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removidas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–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Detalhe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3</a:t>
            </a:r>
          </a:p>
        </p:txBody>
      </p:sp>
      <p:sp>
        <p:nvSpPr>
          <p:cNvPr id="13" name="Espaço Reservado para Data 5">
            <a:extLst>
              <a:ext uri="{FF2B5EF4-FFF2-40B4-BE49-F238E27FC236}">
                <a16:creationId xmlns:a16="http://schemas.microsoft.com/office/drawing/2014/main" id="{C1101845-0925-4575-8EBD-DB028EBACDF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@2021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6B121582-FB95-4066-9339-E0E16144692A}"/>
              </a:ext>
            </a:extLst>
          </p:cNvPr>
          <p:cNvSpPr/>
          <p:nvPr/>
        </p:nvSpPr>
        <p:spPr>
          <a:xfrm>
            <a:off x="377416" y="1166776"/>
            <a:ext cx="5268770" cy="457200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dirty="0">
              <a:latin typeface="Open Sans" panose="020B0604020202020204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ACB7161B-576E-48B7-B592-B309BADF061C}"/>
              </a:ext>
            </a:extLst>
          </p:cNvPr>
          <p:cNvSpPr txBox="1"/>
          <p:nvPr/>
        </p:nvSpPr>
        <p:spPr>
          <a:xfrm>
            <a:off x="521264" y="1229573"/>
            <a:ext cx="51249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400" b="1" dirty="0">
                <a:solidFill>
                  <a:srgbClr val="434343"/>
                </a:solidFill>
                <a:latin typeface="Open Sans" panose="020B0604020202020204"/>
              </a:rPr>
              <a:t>Variáveis utilizadas na construção da variável resposta</a:t>
            </a:r>
            <a:endParaRPr lang="pt-BR" sz="1400" dirty="0">
              <a:solidFill>
                <a:srgbClr val="434343"/>
              </a:solidFill>
              <a:latin typeface="Open Sans" panose="020B0604020202020204"/>
            </a:endParaRPr>
          </a:p>
        </p:txBody>
      </p:sp>
      <p:sp>
        <p:nvSpPr>
          <p:cNvPr id="15" name="Google Shape;115;p18">
            <a:extLst>
              <a:ext uri="{FF2B5EF4-FFF2-40B4-BE49-F238E27FC236}">
                <a16:creationId xmlns:a16="http://schemas.microsoft.com/office/drawing/2014/main" id="{A41FB240-DE88-46B4-952F-DC1C247BB4F7}"/>
              </a:ext>
            </a:extLst>
          </p:cNvPr>
          <p:cNvSpPr txBox="1"/>
          <p:nvPr/>
        </p:nvSpPr>
        <p:spPr>
          <a:xfrm>
            <a:off x="2291801" y="1713211"/>
            <a:ext cx="1440000" cy="5839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Tipo_Curso</a:t>
            </a: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Vai_Na_Escola</a:t>
            </a: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07843FC8-5B4D-424C-979B-E3B215EE31A7}"/>
              </a:ext>
            </a:extLst>
          </p:cNvPr>
          <p:cNvSpPr/>
          <p:nvPr/>
        </p:nvSpPr>
        <p:spPr>
          <a:xfrm>
            <a:off x="377416" y="2484035"/>
            <a:ext cx="5268770" cy="457200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dirty="0">
              <a:latin typeface="Open Sans" panose="020B0604020202020204"/>
            </a:endParaRP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B844F177-63D1-479A-BFCF-B32EBFD3AE1E}"/>
              </a:ext>
            </a:extLst>
          </p:cNvPr>
          <p:cNvSpPr txBox="1"/>
          <p:nvPr/>
        </p:nvSpPr>
        <p:spPr>
          <a:xfrm>
            <a:off x="459120" y="2558747"/>
            <a:ext cx="51249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400" b="1" dirty="0">
                <a:solidFill>
                  <a:srgbClr val="434343"/>
                </a:solidFill>
                <a:latin typeface="Open Sans" panose="020B0604020202020204"/>
              </a:rPr>
              <a:t>Variáveis removidas porque não entendi o significado</a:t>
            </a:r>
            <a:endParaRPr lang="pt-BR" sz="1400" dirty="0">
              <a:solidFill>
                <a:srgbClr val="434343"/>
              </a:solidFill>
              <a:latin typeface="Open Sans" panose="020B0604020202020204"/>
            </a:endParaRPr>
          </a:p>
        </p:txBody>
      </p:sp>
      <p:sp>
        <p:nvSpPr>
          <p:cNvPr id="21" name="Google Shape;115;p18">
            <a:extLst>
              <a:ext uri="{FF2B5EF4-FFF2-40B4-BE49-F238E27FC236}">
                <a16:creationId xmlns:a16="http://schemas.microsoft.com/office/drawing/2014/main" id="{7CAF4A66-832A-4E50-9F09-69B14D9CDD9F}"/>
              </a:ext>
            </a:extLst>
          </p:cNvPr>
          <p:cNvSpPr txBox="1"/>
          <p:nvPr/>
        </p:nvSpPr>
        <p:spPr>
          <a:xfrm>
            <a:off x="2291801" y="3030472"/>
            <a:ext cx="1440000" cy="5839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Peso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Peso_Final</a:t>
            </a: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404C896A-4451-4FB3-9EDC-845A1A2A21D2}"/>
              </a:ext>
            </a:extLst>
          </p:cNvPr>
          <p:cNvSpPr/>
          <p:nvPr/>
        </p:nvSpPr>
        <p:spPr>
          <a:xfrm>
            <a:off x="377416" y="3859745"/>
            <a:ext cx="5268770" cy="648689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dirty="0">
              <a:latin typeface="Open Sans" panose="020B0604020202020204"/>
            </a:endParaRP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899BCE8E-2017-4BD1-85C8-DB305257C584}"/>
              </a:ext>
            </a:extLst>
          </p:cNvPr>
          <p:cNvSpPr txBox="1"/>
          <p:nvPr/>
        </p:nvSpPr>
        <p:spPr>
          <a:xfrm>
            <a:off x="459120" y="3934458"/>
            <a:ext cx="51249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400" b="1" dirty="0">
                <a:solidFill>
                  <a:srgbClr val="434343"/>
                </a:solidFill>
                <a:latin typeface="Open Sans" panose="020B0604020202020204"/>
              </a:rPr>
              <a:t>Variável “</a:t>
            </a:r>
            <a:r>
              <a:rPr lang="pt-BR" sz="1400" b="1" dirty="0" err="1">
                <a:solidFill>
                  <a:srgbClr val="434343"/>
                </a:solidFill>
                <a:latin typeface="Open Sans" panose="020B0604020202020204"/>
              </a:rPr>
              <a:t>Tipo_Situacao_Reg</a:t>
            </a:r>
            <a:r>
              <a:rPr lang="pt-BR" sz="1400" b="1" dirty="0">
                <a:solidFill>
                  <a:srgbClr val="434343"/>
                </a:solidFill>
                <a:latin typeface="Open Sans" panose="020B0604020202020204"/>
              </a:rPr>
              <a:t>” removida porque é um resumo da variável “</a:t>
            </a:r>
            <a:r>
              <a:rPr lang="pt-BR" sz="1400" b="1" dirty="0" err="1">
                <a:solidFill>
                  <a:srgbClr val="434343"/>
                </a:solidFill>
                <a:latin typeface="Open Sans" panose="020B0604020202020204"/>
              </a:rPr>
              <a:t>Estrato_Pof</a:t>
            </a:r>
            <a:r>
              <a:rPr lang="pt-BR" sz="1400" b="1" dirty="0">
                <a:solidFill>
                  <a:srgbClr val="434343"/>
                </a:solidFill>
                <a:latin typeface="Open Sans" panose="020B0604020202020204"/>
              </a:rPr>
              <a:t>”</a:t>
            </a:r>
            <a:endParaRPr lang="pt-BR" sz="1400" dirty="0">
              <a:solidFill>
                <a:srgbClr val="434343"/>
              </a:solidFill>
              <a:latin typeface="Open Sans" panose="020B0604020202020204"/>
            </a:endParaRPr>
          </a:p>
        </p:txBody>
      </p:sp>
      <p:graphicFrame>
        <p:nvGraphicFramePr>
          <p:cNvPr id="5" name="Objeto 4">
            <a:extLst>
              <a:ext uri="{FF2B5EF4-FFF2-40B4-BE49-F238E27FC236}">
                <a16:creationId xmlns:a16="http://schemas.microsoft.com/office/drawing/2014/main" id="{C0A753EB-E8D9-4C8E-927A-2032B8C67B7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97080106"/>
              </p:ext>
            </p:extLst>
          </p:nvPr>
        </p:nvGraphicFramePr>
        <p:xfrm>
          <a:off x="717864" y="4639763"/>
          <a:ext cx="4587875" cy="1516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3" imgW="4587368" imgH="1516335" progId="Excel.Sheet.12">
                  <p:link updateAutomatic="1"/>
                </p:oleObj>
              </mc:Choice>
              <mc:Fallback>
                <p:oleObj name="Worksheet" r:id="rId3" imgW="4587368" imgH="1516335" progId="Excel.Sheet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17864" y="4639763"/>
                        <a:ext cx="4587875" cy="15160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Retângulo 24">
            <a:extLst>
              <a:ext uri="{FF2B5EF4-FFF2-40B4-BE49-F238E27FC236}">
                <a16:creationId xmlns:a16="http://schemas.microsoft.com/office/drawing/2014/main" id="{4108FB3B-AA29-432F-94BB-BC6DA477B8D9}"/>
              </a:ext>
            </a:extLst>
          </p:cNvPr>
          <p:cNvSpPr/>
          <p:nvPr/>
        </p:nvSpPr>
        <p:spPr>
          <a:xfrm>
            <a:off x="5852175" y="1166776"/>
            <a:ext cx="5270400" cy="457200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dirty="0">
              <a:latin typeface="Open Sans" panose="020B0604020202020204"/>
            </a:endParaRP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6279FE8C-C343-40CA-A541-CAA2AD36D45F}"/>
              </a:ext>
            </a:extLst>
          </p:cNvPr>
          <p:cNvSpPr txBox="1"/>
          <p:nvPr/>
        </p:nvSpPr>
        <p:spPr>
          <a:xfrm>
            <a:off x="5933879" y="1229573"/>
            <a:ext cx="51886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400" b="1" dirty="0">
                <a:solidFill>
                  <a:srgbClr val="434343"/>
                </a:solidFill>
                <a:latin typeface="Open Sans" panose="020B0604020202020204"/>
              </a:rPr>
              <a:t>Variáveis removidas porque já temos a variável IDADE</a:t>
            </a:r>
            <a:endParaRPr lang="pt-BR" sz="1400" dirty="0">
              <a:solidFill>
                <a:srgbClr val="434343"/>
              </a:solidFill>
              <a:latin typeface="Open Sans" panose="020B0604020202020204"/>
            </a:endParaRPr>
          </a:p>
          <a:p>
            <a:endParaRPr lang="pt-BR" sz="1400" dirty="0">
              <a:solidFill>
                <a:srgbClr val="434343"/>
              </a:solidFill>
              <a:latin typeface="Open Sans" panose="020B0604020202020204"/>
            </a:endParaRPr>
          </a:p>
        </p:txBody>
      </p:sp>
      <p:sp>
        <p:nvSpPr>
          <p:cNvPr id="27" name="Google Shape;115;p18">
            <a:extLst>
              <a:ext uri="{FF2B5EF4-FFF2-40B4-BE49-F238E27FC236}">
                <a16:creationId xmlns:a16="http://schemas.microsoft.com/office/drawing/2014/main" id="{FB48A3C7-C47D-428F-9F82-B9D349DE33E7}"/>
              </a:ext>
            </a:extLst>
          </p:cNvPr>
          <p:cNvSpPr txBox="1"/>
          <p:nvPr/>
        </p:nvSpPr>
        <p:spPr>
          <a:xfrm>
            <a:off x="6203387" y="1692358"/>
            <a:ext cx="1440000" cy="770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Dia_Nasc</a:t>
            </a: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" name="Retângulo 27">
            <a:extLst>
              <a:ext uri="{FF2B5EF4-FFF2-40B4-BE49-F238E27FC236}">
                <a16:creationId xmlns:a16="http://schemas.microsoft.com/office/drawing/2014/main" id="{12A5EFF8-4C5B-4BDE-BD7F-BC2CBC2DDC98}"/>
              </a:ext>
            </a:extLst>
          </p:cNvPr>
          <p:cNvSpPr/>
          <p:nvPr/>
        </p:nvSpPr>
        <p:spPr>
          <a:xfrm>
            <a:off x="5852175" y="2251781"/>
            <a:ext cx="5268770" cy="630000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dirty="0">
              <a:latin typeface="Open Sans" panose="020B0604020202020204"/>
            </a:endParaRP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14DF714A-DF94-4D50-899B-6074A0E276AD}"/>
              </a:ext>
            </a:extLst>
          </p:cNvPr>
          <p:cNvSpPr txBox="1"/>
          <p:nvPr/>
        </p:nvSpPr>
        <p:spPr>
          <a:xfrm>
            <a:off x="5996023" y="2326493"/>
            <a:ext cx="51249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400" b="1" dirty="0">
                <a:solidFill>
                  <a:srgbClr val="434343"/>
                </a:solidFill>
                <a:latin typeface="Open Sans" panose="020B0604020202020204"/>
              </a:rPr>
              <a:t>Variáveis removidas porque é de identificação dos entrevistados</a:t>
            </a:r>
            <a:endParaRPr lang="pt-BR" sz="1400" dirty="0">
              <a:solidFill>
                <a:srgbClr val="434343"/>
              </a:solidFill>
              <a:latin typeface="Open Sans" panose="020B0604020202020204"/>
            </a:endParaRPr>
          </a:p>
        </p:txBody>
      </p:sp>
      <p:sp>
        <p:nvSpPr>
          <p:cNvPr id="30" name="Google Shape;115;p18">
            <a:extLst>
              <a:ext uri="{FF2B5EF4-FFF2-40B4-BE49-F238E27FC236}">
                <a16:creationId xmlns:a16="http://schemas.microsoft.com/office/drawing/2014/main" id="{9661CEB5-C563-4518-B0C5-F34D98C2294D}"/>
              </a:ext>
            </a:extLst>
          </p:cNvPr>
          <p:cNvSpPr txBox="1"/>
          <p:nvPr/>
        </p:nvSpPr>
        <p:spPr>
          <a:xfrm>
            <a:off x="6577808" y="2956493"/>
            <a:ext cx="1527064" cy="945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Cod_Upa</a:t>
            </a: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Num_Dom</a:t>
            </a: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006FB15F-749E-4C1A-9BA3-D83B4223FA05}"/>
              </a:ext>
            </a:extLst>
          </p:cNvPr>
          <p:cNvSpPr/>
          <p:nvPr/>
        </p:nvSpPr>
        <p:spPr>
          <a:xfrm>
            <a:off x="5851779" y="3619743"/>
            <a:ext cx="5268770" cy="457200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dirty="0">
              <a:latin typeface="Open Sans" panose="020B0604020202020204"/>
            </a:endParaRP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6978D3A9-2E93-445C-818E-64196E3FA181}"/>
              </a:ext>
            </a:extLst>
          </p:cNvPr>
          <p:cNvSpPr txBox="1"/>
          <p:nvPr/>
        </p:nvSpPr>
        <p:spPr>
          <a:xfrm>
            <a:off x="5995627" y="3694455"/>
            <a:ext cx="51249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400" b="1" dirty="0">
                <a:solidFill>
                  <a:srgbClr val="434343"/>
                </a:solidFill>
                <a:latin typeface="Open Sans" panose="020B0604020202020204"/>
              </a:rPr>
              <a:t>Outros Motivos</a:t>
            </a:r>
            <a:endParaRPr lang="pt-BR" sz="1400" dirty="0">
              <a:solidFill>
                <a:srgbClr val="434343"/>
              </a:solidFill>
              <a:latin typeface="Open Sans" panose="020B0604020202020204"/>
            </a:endParaRPr>
          </a:p>
        </p:txBody>
      </p:sp>
      <p:graphicFrame>
        <p:nvGraphicFramePr>
          <p:cNvPr id="33" name="Objeto 32">
            <a:extLst>
              <a:ext uri="{FF2B5EF4-FFF2-40B4-BE49-F238E27FC236}">
                <a16:creationId xmlns:a16="http://schemas.microsoft.com/office/drawing/2014/main" id="{C00718D3-B8D5-4551-9206-14F0D194B25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94383433"/>
              </p:ext>
            </p:extLst>
          </p:nvPr>
        </p:nvGraphicFramePr>
        <p:xfrm>
          <a:off x="6314464" y="4159411"/>
          <a:ext cx="4343400" cy="2155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5" imgW="4343323" imgH="2156585" progId="Excel.Sheet.12">
                  <p:link updateAutomatic="1"/>
                </p:oleObj>
              </mc:Choice>
              <mc:Fallback>
                <p:oleObj name="Worksheet" r:id="rId5" imgW="4343323" imgH="2156585" progId="Excel.Sheet.12">
                  <p:link updateAutomatic="1"/>
                  <p:pic>
                    <p:nvPicPr>
                      <p:cNvPr id="2" name="Objeto 1">
                        <a:extLst>
                          <a:ext uri="{FF2B5EF4-FFF2-40B4-BE49-F238E27FC236}">
                            <a16:creationId xmlns:a16="http://schemas.microsoft.com/office/drawing/2014/main" id="{25B99E17-78C6-4202-93A3-5948AC4635D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314464" y="4159411"/>
                        <a:ext cx="4343400" cy="2155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" name="Google Shape;115;p18">
            <a:extLst>
              <a:ext uri="{FF2B5EF4-FFF2-40B4-BE49-F238E27FC236}">
                <a16:creationId xmlns:a16="http://schemas.microsoft.com/office/drawing/2014/main" id="{78E69206-6FA6-49B6-8ED8-4F46BA9382D6}"/>
              </a:ext>
            </a:extLst>
          </p:cNvPr>
          <p:cNvSpPr txBox="1"/>
          <p:nvPr/>
        </p:nvSpPr>
        <p:spPr>
          <a:xfrm>
            <a:off x="7894528" y="1692358"/>
            <a:ext cx="1440000" cy="770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Mes_Nasc</a:t>
            </a: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5" name="Google Shape;115;p18">
            <a:extLst>
              <a:ext uri="{FF2B5EF4-FFF2-40B4-BE49-F238E27FC236}">
                <a16:creationId xmlns:a16="http://schemas.microsoft.com/office/drawing/2014/main" id="{3DDCF8D6-C041-46D7-990A-03F7BC309311}"/>
              </a:ext>
            </a:extLst>
          </p:cNvPr>
          <p:cNvSpPr txBox="1"/>
          <p:nvPr/>
        </p:nvSpPr>
        <p:spPr>
          <a:xfrm>
            <a:off x="9585668" y="1692358"/>
            <a:ext cx="1440000" cy="770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Ano_Nasc</a:t>
            </a: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6" name="Google Shape;115;p18">
            <a:extLst>
              <a:ext uri="{FF2B5EF4-FFF2-40B4-BE49-F238E27FC236}">
                <a16:creationId xmlns:a16="http://schemas.microsoft.com/office/drawing/2014/main" id="{CE84EDA2-2DEA-466F-AD12-32DD96B1DD5C}"/>
              </a:ext>
            </a:extLst>
          </p:cNvPr>
          <p:cNvSpPr txBox="1"/>
          <p:nvPr/>
        </p:nvSpPr>
        <p:spPr>
          <a:xfrm>
            <a:off x="9334528" y="2956493"/>
            <a:ext cx="1527064" cy="945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Cod_Upa</a:t>
            </a: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Num_Dom</a:t>
            </a: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7" name="Botão de ação: Retornar 36">
            <a:hlinkClick r:id="rId7" action="ppaction://hlinksldjump" highlightClick="1"/>
            <a:extLst>
              <a:ext uri="{FF2B5EF4-FFF2-40B4-BE49-F238E27FC236}">
                <a16:creationId xmlns:a16="http://schemas.microsoft.com/office/drawing/2014/main" id="{AC237C51-A7D5-4836-92AB-75BF32E547AB}"/>
              </a:ext>
            </a:extLst>
          </p:cNvPr>
          <p:cNvSpPr/>
          <p:nvPr/>
        </p:nvSpPr>
        <p:spPr>
          <a:xfrm>
            <a:off x="11506877" y="1229573"/>
            <a:ext cx="324000" cy="324000"/>
          </a:xfrm>
          <a:prstGeom prst="actionButtonReturn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744920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62;p13">
            <a:extLst>
              <a:ext uri="{FF2B5EF4-FFF2-40B4-BE49-F238E27FC236}">
                <a16:creationId xmlns:a16="http://schemas.microsoft.com/office/drawing/2014/main" id="{133F4F58-8FC1-4B43-86A6-8070512378E0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259381" y="4383155"/>
            <a:ext cx="2932619" cy="24748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66" name="Picture 2" descr="laptop computer work typing man conversation design editing">
            <a:extLst>
              <a:ext uri="{FF2B5EF4-FFF2-40B4-BE49-F238E27FC236}">
                <a16:creationId xmlns:a16="http://schemas.microsoft.com/office/drawing/2014/main" id="{7329F56A-C9D1-4D09-9966-22A7311CE0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74" r="48143"/>
          <a:stretch/>
        </p:blipFill>
        <p:spPr bwMode="auto">
          <a:xfrm>
            <a:off x="-44107" y="0"/>
            <a:ext cx="3231909" cy="6887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Espaço Reservado para Número de Slide 4">
            <a:extLst>
              <a:ext uri="{FF2B5EF4-FFF2-40B4-BE49-F238E27FC236}">
                <a16:creationId xmlns:a16="http://schemas.microsoft.com/office/drawing/2014/main" id="{324E0CE1-943E-4588-9409-DC85D4F20EE4}"/>
              </a:ext>
            </a:extLst>
          </p:cNvPr>
          <p:cNvSpPr txBox="1">
            <a:spLocks/>
          </p:cNvSpPr>
          <p:nvPr/>
        </p:nvSpPr>
        <p:spPr>
          <a:xfrm>
            <a:off x="11529390" y="379620"/>
            <a:ext cx="274983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FB8526-A7DF-44F1-A0A0-E2C9088E1528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sp>
        <p:nvSpPr>
          <p:cNvPr id="23" name="Pentágono 22">
            <a:extLst>
              <a:ext uri="{FF2B5EF4-FFF2-40B4-BE49-F238E27FC236}">
                <a16:creationId xmlns:a16="http://schemas.microsoft.com/office/drawing/2014/main" id="{4AD239BA-824E-43B9-8187-7854EE9708F6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17BD6BCE-F462-485D-9D0B-776FE951363B}"/>
              </a:ext>
            </a:extLst>
          </p:cNvPr>
          <p:cNvSpPr txBox="1">
            <a:spLocks/>
          </p:cNvSpPr>
          <p:nvPr/>
        </p:nvSpPr>
        <p:spPr>
          <a:xfrm>
            <a:off x="36468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/>
                <a:ea typeface="Open Sans"/>
                <a:cs typeface="Open Sans"/>
              </a:rPr>
              <a:t>2. </a:t>
            </a:r>
            <a:r>
              <a:rPr lang="pt-BR" dirty="0">
                <a:solidFill>
                  <a:srgbClr val="434343"/>
                </a:solidFill>
                <a:latin typeface="Open Sans"/>
                <a:ea typeface="Open Sans"/>
                <a:cs typeface="Open Sans"/>
              </a:rPr>
              <a:t>Contextualização</a:t>
            </a:r>
            <a:r>
              <a:rPr lang="en-US" dirty="0">
                <a:solidFill>
                  <a:srgbClr val="434343"/>
                </a:solidFill>
                <a:latin typeface="Open Sans"/>
                <a:ea typeface="Open Sans"/>
                <a:cs typeface="Open Sans"/>
              </a:rPr>
              <a:t> do </a:t>
            </a:r>
            <a:r>
              <a:rPr lang="pt-BR" dirty="0">
                <a:solidFill>
                  <a:srgbClr val="434343"/>
                </a:solidFill>
                <a:latin typeface="Open Sans"/>
                <a:ea typeface="Open Sans"/>
                <a:cs typeface="Open Sans"/>
              </a:rPr>
              <a:t>Problema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9FD0D171-BCB4-4D57-97FC-2B4C1F5BDCF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6544277" y="6347292"/>
            <a:ext cx="1705361" cy="327947"/>
          </a:xfrm>
          <a:prstGeom prst="rect">
            <a:avLst/>
          </a:prstGeom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1EF7985C-294D-40CA-8551-93B065FCB748}"/>
              </a:ext>
            </a:extLst>
          </p:cNvPr>
          <p:cNvSpPr/>
          <p:nvPr/>
        </p:nvSpPr>
        <p:spPr>
          <a:xfrm>
            <a:off x="3998492" y="744745"/>
            <a:ext cx="7200000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14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O Idealista é uma dos sites mais conhecidos para arrendamento de casas e apartamentos em Portugal.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14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Ao arrendar um apartamento, muitas dúvidas surgem e uma delas é se o valor que esta sendo pago é justo, se é uma pechincha ou se é possível negociar dado o valor médio da região,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14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 ideia é poder prever o valor médio do aluguel de acordo com a região escolhida e quantidade de quartos e assim auxiliar quem aluga na negociação do preço do aluguel</a:t>
            </a:r>
          </a:p>
        </p:txBody>
      </p:sp>
    </p:spTree>
    <p:extLst>
      <p:ext uri="{BB962C8B-B14F-4D97-AF65-F5344CB8AC3E}">
        <p14:creationId xmlns:p14="http://schemas.microsoft.com/office/powerpoint/2010/main" val="22964426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529390" y="379620"/>
            <a:ext cx="274983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9</a:t>
            </a:fld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67015" y="4736494"/>
            <a:ext cx="2628806" cy="21167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3594DE52-7C66-4B4A-A0A2-6A19C13FEDE7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3.i. Base original</a:t>
            </a:r>
          </a:p>
        </p:txBody>
      </p:sp>
      <p:sp>
        <p:nvSpPr>
          <p:cNvPr id="27" name="CaixaDeTexto 18">
            <a:extLst>
              <a:ext uri="{FF2B5EF4-FFF2-40B4-BE49-F238E27FC236}">
                <a16:creationId xmlns:a16="http://schemas.microsoft.com/office/drawing/2014/main" id="{6B77B00B-46BE-4304-8854-F63C7AC6E6E4}"/>
              </a:ext>
            </a:extLst>
          </p:cNvPr>
          <p:cNvSpPr txBox="1"/>
          <p:nvPr/>
        </p:nvSpPr>
        <p:spPr>
          <a:xfrm>
            <a:off x="3134068" y="1165538"/>
            <a:ext cx="3969465" cy="264687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400" b="1" dirty="0">
                <a:solidFill>
                  <a:srgbClr val="434343"/>
                </a:solidFill>
                <a:latin typeface="Open Sans" panose="020B0604020202020204"/>
              </a:rPr>
              <a:t>Visão da base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Base Estatística de Municípios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1400" dirty="0" err="1">
                <a:solidFill>
                  <a:srgbClr val="434343"/>
                </a:solidFill>
                <a:latin typeface="Open Sans" panose="020B0604020202020204"/>
              </a:rPr>
              <a:t>Extraida</a:t>
            </a:r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 do portal </a:t>
            </a:r>
            <a:r>
              <a:rPr lang="en-US" sz="1400" dirty="0" err="1">
                <a:solidFill>
                  <a:srgbClr val="434343"/>
                </a:solidFill>
                <a:latin typeface="Open Sans" panose="020B0604020202020204"/>
              </a:rPr>
              <a:t>Portdata</a:t>
            </a:r>
            <a:r>
              <a:rPr lang="en-US" sz="1400" dirty="0">
                <a:solidFill>
                  <a:srgbClr val="434343"/>
                </a:solidFill>
                <a:latin typeface="Open Sans" panose="020B0604020202020204"/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434343"/>
                </a:solidFill>
                <a:latin typeface="Open Sans" panose="020B0604020202020204"/>
              </a:rPr>
              <a:t>308 </a:t>
            </a:r>
            <a:r>
              <a:rPr lang="en-US" sz="1400" dirty="0" err="1">
                <a:solidFill>
                  <a:srgbClr val="434343"/>
                </a:solidFill>
                <a:latin typeface="Open Sans" panose="020B0604020202020204"/>
              </a:rPr>
              <a:t>Municipios</a:t>
            </a:r>
            <a:r>
              <a:rPr lang="en-US" sz="1400" dirty="0">
                <a:solidFill>
                  <a:srgbClr val="434343"/>
                </a:solidFill>
                <a:latin typeface="Open Sans" panose="020B0604020202020204"/>
              </a:rPr>
              <a:t> com 33 </a:t>
            </a:r>
            <a:r>
              <a:rPr lang="en-US" sz="1400" dirty="0" err="1">
                <a:solidFill>
                  <a:srgbClr val="434343"/>
                </a:solidFill>
                <a:latin typeface="Open Sans" panose="020B0604020202020204"/>
              </a:rPr>
              <a:t>variáveis</a:t>
            </a:r>
            <a:endParaRPr lang="pt-BR" sz="1400" dirty="0">
              <a:solidFill>
                <a:srgbClr val="434343"/>
              </a:solidFill>
              <a:latin typeface="Open Sans" panose="020B0604020202020204"/>
            </a:endParaRPr>
          </a:p>
          <a:p>
            <a:endParaRPr lang="pt-BR" sz="1400" dirty="0">
              <a:solidFill>
                <a:srgbClr val="434343"/>
              </a:solidFill>
              <a:latin typeface="Open Sans" panose="020B0604020202020204"/>
            </a:endParaRPr>
          </a:p>
          <a:p>
            <a:r>
              <a:rPr lang="pt-BR" sz="1400" b="1" dirty="0">
                <a:solidFill>
                  <a:srgbClr val="434343"/>
                </a:solidFill>
                <a:latin typeface="Open Sans" panose="020B0604020202020204"/>
              </a:rPr>
              <a:t>Filtros de inclusão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Filtrando apenas os municípios removendo outros registros de agrupamento.</a:t>
            </a:r>
          </a:p>
          <a:p>
            <a:endParaRPr lang="pt-BR" sz="1400" dirty="0">
              <a:solidFill>
                <a:srgbClr val="434343"/>
              </a:solidFill>
              <a:latin typeface="Open Sans" panose="020B060402020202020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200" dirty="0">
              <a:solidFill>
                <a:srgbClr val="434343"/>
              </a:solidFill>
              <a:latin typeface="Open Sans" panose="020B0604020202020204"/>
            </a:endParaRPr>
          </a:p>
          <a:p>
            <a:endParaRPr lang="pt-BR" sz="1400" b="1" dirty="0">
              <a:solidFill>
                <a:srgbClr val="434343"/>
              </a:solidFill>
              <a:latin typeface="Open Sans" panose="020B0604020202020204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68258BC-5206-4263-91C1-D3F15F631A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949" y="1247010"/>
            <a:ext cx="2234596" cy="2234596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30C027D9-8554-458E-8A86-8E6CC1AC312F}"/>
              </a:ext>
            </a:extLst>
          </p:cNvPr>
          <p:cNvSpPr/>
          <p:nvPr/>
        </p:nvSpPr>
        <p:spPr>
          <a:xfrm>
            <a:off x="944058" y="3110245"/>
            <a:ext cx="132440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sz="1200" b="1" dirty="0">
                <a:solidFill>
                  <a:schemeClr val="bg1"/>
                </a:solidFill>
                <a:latin typeface="Open Sans" panose="020B0604020202020204"/>
              </a:rPr>
              <a:t>308 </a:t>
            </a:r>
            <a:r>
              <a:rPr lang="pt-BR" sz="1200" b="1" dirty="0" err="1">
                <a:solidFill>
                  <a:schemeClr val="bg1"/>
                </a:solidFill>
                <a:latin typeface="Open Sans" panose="020B0604020202020204"/>
              </a:rPr>
              <a:t>Municipios</a:t>
            </a:r>
            <a:endParaRPr lang="pt-BR" sz="1200" b="1" dirty="0">
              <a:solidFill>
                <a:schemeClr val="bg1"/>
              </a:solidFill>
              <a:latin typeface="Open Sans" panose="020B0604020202020204"/>
            </a:endParaRPr>
          </a:p>
        </p:txBody>
      </p:sp>
      <p:sp>
        <p:nvSpPr>
          <p:cNvPr id="11" name="Espaço Reservado para Data 5">
            <a:extLst>
              <a:ext uri="{FF2B5EF4-FFF2-40B4-BE49-F238E27FC236}">
                <a16:creationId xmlns:a16="http://schemas.microsoft.com/office/drawing/2014/main" id="{56372614-8F7D-4D45-A6B1-D7BA0944E9F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@2021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4346284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9552</TotalTime>
  <Words>6537</Words>
  <Application>Microsoft Office PowerPoint</Application>
  <PresentationFormat>Widescreen</PresentationFormat>
  <Paragraphs>868</Paragraphs>
  <Slides>74</Slides>
  <Notes>2</Notes>
  <HiddenSlides>29</HiddenSlides>
  <MMClips>0</MMClips>
  <ScaleCrop>false</ScaleCrop>
  <HeadingPairs>
    <vt:vector size="8" baseType="variant">
      <vt:variant>
        <vt:lpstr>Fontes usadas</vt:lpstr>
      </vt:variant>
      <vt:variant>
        <vt:i4>8</vt:i4>
      </vt:variant>
      <vt:variant>
        <vt:lpstr>Tema</vt:lpstr>
      </vt:variant>
      <vt:variant>
        <vt:i4>3</vt:i4>
      </vt:variant>
      <vt:variant>
        <vt:lpstr>Vínculos</vt:lpstr>
      </vt:variant>
      <vt:variant>
        <vt:i4>42</vt:i4>
      </vt:variant>
      <vt:variant>
        <vt:lpstr>Títulos de slides</vt:lpstr>
      </vt:variant>
      <vt:variant>
        <vt:i4>74</vt:i4>
      </vt:variant>
    </vt:vector>
  </HeadingPairs>
  <TitlesOfParts>
    <vt:vector size="127" baseType="lpstr">
      <vt:lpstr>Arial</vt:lpstr>
      <vt:lpstr>Calibri</vt:lpstr>
      <vt:lpstr>Calibri Light</vt:lpstr>
      <vt:lpstr>Open sans</vt:lpstr>
      <vt:lpstr>Open sans</vt:lpstr>
      <vt:lpstr>Söhne</vt:lpstr>
      <vt:lpstr>Times New Roman</vt:lpstr>
      <vt:lpstr>Wingdings</vt:lpstr>
      <vt:lpstr>Tema do Office</vt:lpstr>
      <vt:lpstr>Simple Light</vt:lpstr>
      <vt:lpstr>1_Tema do Office</vt:lpstr>
      <vt:lpstr>file:///E:\Google%20Drive\Pós%20Graduação\TCC\Projeto\analise_exploratoria.xlsx!correlacao!L23C2:L33C12</vt:lpstr>
      <vt:lpstr>file:///E:\Google%20Drive\Pós%20Graduação\TCC\Projeto\analise_exploratoria.xlsx!Freq_graducacao!%5banalise_exploratoria.xlsx%5dFreq_graducacao%20Gráfico%201</vt:lpstr>
      <vt:lpstr>file:///E:\Google%20Drive\Pós%20Graduação\TCC\Projeto\analise_exploratoria_Bivariada.xlsx!Resumo!L4C3:L11C4</vt:lpstr>
      <vt:lpstr>file:///E:\Google%20Drive\Pós%20Graduação\TCC\Projeto\resultados_modelos.xlsx!Regressao_Logistica!L4C4:L10C7</vt:lpstr>
      <vt:lpstr>file:///E:\Google%20Drive\Pós%20Graduação\TCC\Projeto\resultados_modelos.xlsx!Regressao_Logistica!L15C11:L28C12</vt:lpstr>
      <vt:lpstr>file:///E:\Google%20Drive\Pós%20Graduação\TCC\Projeto\resultados_modelos.xlsx!Planilha1!%5bresultados_modelos.xlsx%5dPlanilha1%20Gráfico%201</vt:lpstr>
      <vt:lpstr>file:///E:\Google%20Drive\Pós%20Graduação\TCC\Projeto\resultados_modelos.xlsx!Planilha1!%5bresultados_modelos.xlsx%5dPlanilha1%20Gráfico%202</vt:lpstr>
      <vt:lpstr>file:///E:\Google%20Drive\Pós%20Graduação\TCC\Projeto\resultados_modelos.xlsx!Planilha1!%5bresultados_modelos.xlsx%5dPlanilha1%20Gráfico%203</vt:lpstr>
      <vt:lpstr>file:///E:\Google%20Drive\Pós%20Graduação\TCC\Projeto\analise_exploratoria.xlsx!UF!%5banalise_exploratoria.xlsx%5dUF%20Gráfico%201</vt:lpstr>
      <vt:lpstr>file:///E:\Google%20Drive\Pós%20Graduação\TCC\Projeto\analise_exploratoria.xlsx!Estrato_POF!%5banalise_exploratoria.xlsx%5dEstrato_POF%20Gráfico%201</vt:lpstr>
      <vt:lpstr>file:///E:\Google%20Drive\Pós%20Graduação\TCC\Projeto\analise_exploratoria.xlsx!Sexo!%5banalise_exploratoria.xlsx%5dSexo%20Gráfico%201</vt:lpstr>
      <vt:lpstr>file:///E:\Google%20Drive\Pós%20Graduação\TCC\Projeto\analise_exploratoria.xlsx!Cor_Raca!%5banalise_exploratoria.xlsx%5dCor_Raca%20Gráfico%201</vt:lpstr>
      <vt:lpstr>file:///E:\Google%20Drive\Pós%20Graduação\TCC\Projeto\analise_exploratoria.xlsx!Idade!L3C14:L9C15</vt:lpstr>
      <vt:lpstr>file:///E:\Google%20Drive\Pós%20Graduação\TCC\Projeto\analise_exploratoria.xlsx!Plano_Saude!%5banalise_exploratoria.xlsx%5dPlano_Saude%20Gráfico%201</vt:lpstr>
      <vt:lpstr>file:///E:\Google%20Drive\Pós%20Graduação\TCC\Projeto\analise_exploratoria.xlsx!Trabalhou_Ult_12m!%5banalise_exploratoria.xlsx%5dTrabalhou_Ult_12m%20Gráfico%201</vt:lpstr>
      <vt:lpstr>file:///E:\Google%20Drive\Pós%20Graduação\TCC\Projeto\analise_exploratoria.xlsx!Composicao!%5banalise_exploratoria.xlsx%5dComposicao%20Gráfico%201</vt:lpstr>
      <vt:lpstr>file:///E:\Google%20Drive\Pós%20Graduação\TCC\Projeto\analise_exploratoria.xlsx!Gastos_Sem_Renda!%5banalise_exploratoria.xlsx%5dGastos_Sem_Renda%20Gráfico%201</vt:lpstr>
      <vt:lpstr>file:///E:\Google%20Drive\Pós%20Graduação\TCC\Projeto\analise_exploratoria.xlsx!Idade!L12C14:L18C15</vt:lpstr>
      <vt:lpstr>file:///E:\Google%20Drive\Pós%20Graduação\TCC\Projeto\analise_exploratoria.xlsx!Idade!L20C14:L26C15</vt:lpstr>
      <vt:lpstr>file:///E:\Google%20Drive\Pós%20Graduação\TCC\Projeto\analise_exploratoria.xlsx!Idade!L36C14:L42C15</vt:lpstr>
      <vt:lpstr>file:///E:\Google%20Drive\Pós%20Graduação\TCC\Projeto\analise_exploratoria.xlsx!Idade!L44C14:L50C15</vt:lpstr>
      <vt:lpstr>file:///E:\Google%20Drive\Pós%20Graduação\TCC\Projeto\analise_exploratoria.xlsx!Idade!L52C14:L58C15</vt:lpstr>
      <vt:lpstr>file:///E:\Google%20Drive\Pós%20Graduação\TCC\Projeto\analise_exploratoria.xlsx!Idade!L60C14:L66C15</vt:lpstr>
      <vt:lpstr>file:///E:\Google%20Drive\Pós%20Graduação\TCC\Projeto\analise_exploratoria.xlsx!Idade!L68C14:L74C15</vt:lpstr>
      <vt:lpstr>file:///E:\Google%20Drive\Pós%20Graduação\TCC\Projeto\analise_exploratoria.xlsx!Idade!L76C14:L82C15</vt:lpstr>
      <vt:lpstr>file:///E:\Google%20Drive\Pós%20Graduação\TCC\Projeto\analise_exploratoria.xlsx!Instrucao!%5banalise_exploratoria.xlsx%5dInstrucao%20Gráfico%201</vt:lpstr>
      <vt:lpstr>file:///E:\Google%20Drive\Pós%20Graduação\TCC\Projeto\analise_exploratoria_Bivariada.xlsx!UF!%5banalise_exploratoria_Bivariada.xlsx%5dUF%20Gráfico%203</vt:lpstr>
      <vt:lpstr>file:///E:\Google%20Drive\Pós%20Graduação\TCC\Projeto\analise_exploratoria_Bivariada.xlsx!Estrato_POF!%5banalise_exploratoria_Bivariada.xlsx%5dEstrato_POF%20Gráfico%201</vt:lpstr>
      <vt:lpstr>file:///E:\Google%20Drive\Pós%20Graduação\TCC\Projeto\analise_exploratoria_Bivariada.xlsx!Sexo!%5banalise_exploratoria_Bivariada.xlsx%5dSexo%20Gráfico%203</vt:lpstr>
      <vt:lpstr>file:///E:\Google%20Drive\Pós%20Graduação\TCC\Projeto\analise_exploratoria_Bivariada.xlsx!Plano_Saude!%5banalise_exploratoria_Bivariada.xlsx%5dPlano_Saude%20Gráfico%203</vt:lpstr>
      <vt:lpstr>file:///E:\Google%20Drive\Pós%20Graduação\TCC\Projeto\analise_exploratoria_Bivariada.xlsx!Cor_Raca!%5banalise_exploratoria_Bivariada.xlsx%5dCor_Raca%20Gráfico%203</vt:lpstr>
      <vt:lpstr>file:///E:\Google%20Drive\Pós%20Graduação\TCC\Projeto\analise_exploratoria_Bivariada.xlsx!Gastos_Sem_Renda!%5banalise_exploratoria_Bivariada.xlsx%5dGastos_Sem_Renda%20Gráfico%203</vt:lpstr>
      <vt:lpstr>file:///E:\Google%20Drive\Pós%20Graduação\TCC\Projeto\analise_exploratoria_Bivariada.xlsx!Trabalhou_Ult_12m!%5banalise_exploratoria_Bivariada.xlsx%5dTrabalhou_Ult_12m%20Gráfico%203</vt:lpstr>
      <vt:lpstr>file:///E:\Google%20Drive\Pós%20Graduação\TCC\Projeto\analise_exploratoria_Bivariada.xlsx!Composicao!%5banalise_exploratoria_Bivariada.xlsx%5dComposicao%20Gráfico%203</vt:lpstr>
      <vt:lpstr>file:///E:\Google%20Drive\Pós%20Graduação\TCC\Projeto\analise_exploratoria_Bivariada.xlsx!Instrucao!%5banalise_exploratoria_Bivariada.xlsx%5dInstrucao%20Gráfico%202</vt:lpstr>
      <vt:lpstr>file:///E:\Google%20Drive\Pós%20Graduação\TCC\Projeto\analise_exploratoria.xlsx!Variaveis_removidas!L3C14:L6C17</vt:lpstr>
      <vt:lpstr>file:///E:\Google%20Drive\Pós%20Graduação\TCC\Projeto\analise_exploratoria.xlsx!Variaveis_removidas!L9C14:L12C17</vt:lpstr>
      <vt:lpstr>file:///E:\Google%20Drive\Pós%20Graduação\TCC\Projeto\analise_exploratoria.xlsx!Variaveis_removidas!L3C19:L11C22</vt:lpstr>
      <vt:lpstr>file:///E:\Google%20Drive\Pós%20Graduação\TCC\Projeto\analise_exploratoria.xlsx!Variaveis_removidas!L3C24:L7C27</vt:lpstr>
      <vt:lpstr>file:///E:\Google%20Drive\Pós%20Graduação\TCC\Projeto\analise_exploratoria.xlsx!Variaveis_removidas!L3C29:L16C32</vt:lpstr>
      <vt:lpstr>file:///E:\Google%20Drive\Pós%20Graduação\TCC\Projeto\analise_exploratoria.xlsx!Variaveis_removidas!L4C34:L9C37</vt:lpstr>
      <vt:lpstr>file:///E:\Google%20Drive\Pós%20Graduação\TCC\Projeto\analise_exploratoria.xlsx!Variaveis_removidas!L32C40:L35C41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karin</dc:creator>
  <cp:lastModifiedBy>Johnny Costa</cp:lastModifiedBy>
  <cp:revision>823</cp:revision>
  <dcterms:created xsi:type="dcterms:W3CDTF">2020-04-08T18:00:12Z</dcterms:created>
  <dcterms:modified xsi:type="dcterms:W3CDTF">2023-05-31T12:44:51Z</dcterms:modified>
</cp:coreProperties>
</file>